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48B6F4-87DE-9E29-D3CA-658C9384A9B0}" v="2255" dt="2024-04-08T16:47:47.687"/>
    <p1510:client id="{AC13C30F-F8AD-9ACE-7E3F-8D3E8CADE34A}" v="404" dt="2024-04-09T11:10:50.357"/>
    <p1510:client id="{DC16F14B-B73E-C879-65C7-A5A86D717A19}" v="13" dt="2024-04-09T11:40:08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418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F443390-9A52-4BC8-B6A7-82DB7EAA1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DEAC42B-9B58-402E-9A8B-1C28BFF091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C8C16-475A-4026-8EBF-119E719DCF1D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9B24C4-BD90-4F73-9826-45025A06AA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632CA6-A3BB-4025-9604-0F1189A1AC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3FE33-77FB-40B2-A5A1-CCD8EFB329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0739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BC163-38E5-48C0-A1A8-F3A58B029681}" type="datetimeFigureOut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37387-4AF9-4EAE-AF9A-69F1D3CB966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791484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37387-4AF9-4EAE-AF9A-69F1D3CB966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6940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pSp>
        <p:nvGrpSpPr>
          <p:cNvPr id="10" name="Grupo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Elipse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Elipse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rtlCol="0"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 rtlCol="0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FF59D3-27F4-4715-9121-EA2569F67140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67A2EA-9E38-4981-9FD1-A8A1D1571E31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rtlCol="0"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pPr rtl="0"/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 rtlCol="0"/>
          <a:lstStyle/>
          <a:p>
            <a:pPr rtl="0"/>
            <a:fld id="{9EA3C03F-1002-4BF1-8996-CC092909E310}" type="datetime1">
              <a:rPr lang="es-ES" smtClean="0"/>
              <a:t>23/03/2026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grpSp>
        <p:nvGrpSpPr>
          <p:cNvPr id="8" name="Grupo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Elipse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Elipse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 rtlCol="0"/>
          <a:lstStyle>
            <a:lvl1pPr>
              <a:defRPr sz="2800"/>
            </a:lvl1pPr>
          </a:lstStyle>
          <a:p>
            <a:pPr rtl="0"/>
            <a:fld id="{4FAB73BC-B049-4115-A692-8D63A059BFB8}" type="slidenum">
              <a:rPr lang="en-US" dirty="0"/>
              <a:pPr rtl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2784E0-B77D-45AD-A48A-F41861AB1450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99EF8F-99FD-4A04-934F-1C53E9FB446D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937134-70D5-49B6-8D51-E5D3097E5BC0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FC6ACE-F3E8-4176-AA6C-BAA47C5EA56C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3BD84B-5F64-4E00-8C43-837446FD3692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grpSp>
        <p:nvGrpSpPr>
          <p:cNvPr id="9" name="Grupo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Elipse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Elipse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rtlCol="0" anchor="b">
            <a:normAutofit/>
          </a:bodyPr>
          <a:lstStyle>
            <a:lvl1pPr>
              <a:defRPr sz="32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660543-CBD3-4438-AA6C-81CCA877D348}" type="datetime1">
              <a:rPr lang="es-ES" noProof="0" smtClean="0"/>
              <a:t>23/03/2026</a:t>
            </a:fld>
            <a:endParaRPr lang="es-ES" noProof="0"/>
          </a:p>
        </p:txBody>
      </p:sp>
      <p:grpSp>
        <p:nvGrpSpPr>
          <p:cNvPr id="8" name="Grupo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Elipse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Elipse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FA95D5-853A-4EB9-ADC5-5765990A4E9E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FA9007-7BDA-4694-BCC4-0F24D366B9ED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rtl="0"/>
            <a:fld id="{0796F978-BA0F-4B4E-B90A-E3603F3FCEA4}" type="datetime1">
              <a:rPr lang="es-ES" noProof="0" smtClean="0"/>
              <a:t>23/03/2026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/>
          </a:p>
        </p:txBody>
      </p:sp>
      <p:grpSp>
        <p:nvGrpSpPr>
          <p:cNvPr id="7" name="Grupo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Elipse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Elipse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es-ES" sz="8000" dirty="0"/>
              <a:t>Oferta educativa 3º eso 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3200" dirty="0"/>
              <a:t>IES CAMPOS Y TOROZOS</a:t>
            </a:r>
          </a:p>
        </p:txBody>
      </p:sp>
    </p:spTree>
    <p:extLst>
      <p:ext uri="{BB962C8B-B14F-4D97-AF65-F5344CB8AC3E}">
        <p14:creationId xmlns:p14="http://schemas.microsoft.com/office/powerpoint/2010/main" val="387934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2F9CE-96EC-E326-DF46-53DF69A2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           OFERTA 3º DE ESO</a:t>
            </a:r>
            <a:endParaRPr lang="es-ES" dirty="0">
              <a:latin typeface="Rockwell Condensed"/>
            </a:endParaRPr>
          </a:p>
        </p:txBody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Marcador de contenido 18">
            <a:extLst>
              <a:ext uri="{FF2B5EF4-FFF2-40B4-BE49-F238E27FC236}">
                <a16:creationId xmlns:a16="http://schemas.microsoft.com/office/drawing/2014/main" id="{BF52A731-21B1-E8D9-61A0-B6F35335B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329423"/>
              </p:ext>
            </p:extLst>
          </p:nvPr>
        </p:nvGraphicFramePr>
        <p:xfrm>
          <a:off x="1094074" y="2385390"/>
          <a:ext cx="10010205" cy="3617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918">
                  <a:extLst>
                    <a:ext uri="{9D8B030D-6E8A-4147-A177-3AD203B41FA5}">
                      <a16:colId xmlns:a16="http://schemas.microsoft.com/office/drawing/2014/main" val="275966081"/>
                    </a:ext>
                  </a:extLst>
                </a:gridCol>
                <a:gridCol w="2191857">
                  <a:extLst>
                    <a:ext uri="{9D8B030D-6E8A-4147-A177-3AD203B41FA5}">
                      <a16:colId xmlns:a16="http://schemas.microsoft.com/office/drawing/2014/main" val="2733612184"/>
                    </a:ext>
                  </a:extLst>
                </a:gridCol>
                <a:gridCol w="1920197">
                  <a:extLst>
                    <a:ext uri="{9D8B030D-6E8A-4147-A177-3AD203B41FA5}">
                      <a16:colId xmlns:a16="http://schemas.microsoft.com/office/drawing/2014/main" val="635367642"/>
                    </a:ext>
                  </a:extLst>
                </a:gridCol>
                <a:gridCol w="1816739">
                  <a:extLst>
                    <a:ext uri="{9D8B030D-6E8A-4147-A177-3AD203B41FA5}">
                      <a16:colId xmlns:a16="http://schemas.microsoft.com/office/drawing/2014/main" val="1837006649"/>
                    </a:ext>
                  </a:extLst>
                </a:gridCol>
                <a:gridCol w="2143494">
                  <a:extLst>
                    <a:ext uri="{9D8B030D-6E8A-4147-A177-3AD203B41FA5}">
                      <a16:colId xmlns:a16="http://schemas.microsoft.com/office/drawing/2014/main" val="2725507152"/>
                    </a:ext>
                  </a:extLst>
                </a:gridCol>
              </a:tblGrid>
              <a:tr h="392164">
                <a:tc gridSpan="5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800"/>
                        <a:t>                                                    MATERIAS  COMUNES</a:t>
                      </a:r>
                    </a:p>
                  </a:txBody>
                  <a:tcPr marL="82851" marR="82851" marT="41426" marB="41426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5522"/>
                  </a:ext>
                </a:extLst>
              </a:tr>
              <a:tr h="944507">
                <a:tc>
                  <a:txBody>
                    <a:bodyPr/>
                    <a:lstStyle/>
                    <a:p>
                      <a:r>
                        <a:rPr lang="es-ES" sz="1800"/>
                        <a:t>4 HORAS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MATEMÁTICAS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LENGUA CASTELLANA Y LITERATURA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extLst>
                  <a:ext uri="{0D108BD9-81ED-4DB2-BD59-A6C34878D82A}">
                    <a16:rowId xmlns:a16="http://schemas.microsoft.com/office/drawing/2014/main" val="1434423665"/>
                  </a:ext>
                </a:extLst>
              </a:tr>
              <a:tr h="668335">
                <a:tc>
                  <a:txBody>
                    <a:bodyPr/>
                    <a:lstStyle/>
                    <a:p>
                      <a:r>
                        <a:rPr lang="es-ES" sz="1800"/>
                        <a:t>3 HORAS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INGLÉS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GEOGRAFÍA E HISTORIA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extLst>
                  <a:ext uri="{0D108BD9-81ED-4DB2-BD59-A6C34878D82A}">
                    <a16:rowId xmlns:a16="http://schemas.microsoft.com/office/drawing/2014/main" val="3580715757"/>
                  </a:ext>
                </a:extLst>
              </a:tr>
              <a:tr h="668335">
                <a:tc>
                  <a:txBody>
                    <a:bodyPr/>
                    <a:lstStyle/>
                    <a:p>
                      <a:r>
                        <a:rPr lang="es-ES" sz="1800"/>
                        <a:t>2 HORAS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BIOLOGÍA Y GEOLOGÍA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EDUCACIÓN FÍSICA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FÍSICA Y QUÍMICA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TECNOLOGÍA Y DIGITALIZACIÓN</a:t>
                      </a:r>
                    </a:p>
                  </a:txBody>
                  <a:tcPr marL="82851" marR="82851" marT="41426" marB="41426"/>
                </a:tc>
                <a:extLst>
                  <a:ext uri="{0D108BD9-81ED-4DB2-BD59-A6C34878D82A}">
                    <a16:rowId xmlns:a16="http://schemas.microsoft.com/office/drawing/2014/main" val="2321924785"/>
                  </a:ext>
                </a:extLst>
              </a:tr>
              <a:tr h="944507">
                <a:tc>
                  <a:txBody>
                    <a:bodyPr/>
                    <a:lstStyle/>
                    <a:p>
                      <a:r>
                        <a:rPr lang="es-ES" sz="1800"/>
                        <a:t>1 HORA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EDUCACIÓN EN VALORES ÉTICOS Y CÍVICOS</a:t>
                      </a:r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tc>
                  <a:txBody>
                    <a:bodyPr/>
                    <a:lstStyle/>
                    <a:p>
                      <a:endParaRPr lang="es-ES" sz="1800"/>
                    </a:p>
                  </a:txBody>
                  <a:tcPr marL="82851" marR="82851" marT="41426" marB="41426"/>
                </a:tc>
                <a:extLst>
                  <a:ext uri="{0D108BD9-81ED-4DB2-BD59-A6C34878D82A}">
                    <a16:rowId xmlns:a16="http://schemas.microsoft.com/office/drawing/2014/main" val="1507842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705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9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375506D-8B6A-FA6F-1FC0-67C3BBDF4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ELEGIR UNA DE CADA BLOQUE</a:t>
            </a: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A8993A-965E-62B0-3099-2FD0AAB94CA2}"/>
              </a:ext>
            </a:extLst>
          </p:cNvPr>
          <p:cNvSpPr>
            <a:spLocks/>
          </p:cNvSpPr>
          <p:nvPr/>
        </p:nvSpPr>
        <p:spPr>
          <a:xfrm>
            <a:off x="1529046" y="2385390"/>
            <a:ext cx="4324780" cy="36178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11480">
              <a:spcAft>
                <a:spcPts val="600"/>
              </a:spcAft>
            </a:pPr>
            <a:r>
              <a:rPr lang="es-ES" sz="2000" b="1" kern="1200" dirty="0">
                <a:latin typeface="+mn-lt"/>
                <a:ea typeface="+mn-ea"/>
                <a:cs typeface="+mn-cs"/>
              </a:rPr>
              <a:t>MATERIAS DE 3 HORAS</a:t>
            </a:r>
          </a:p>
          <a:p>
            <a:pPr defTabSz="411480">
              <a:spcAft>
                <a:spcPts val="600"/>
              </a:spcAft>
              <a:buClr>
                <a:srgbClr val="9E3611"/>
              </a:buClr>
            </a:pPr>
            <a:endParaRPr lang="es-ES" sz="162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</a:pPr>
            <a:endParaRPr lang="es-ES" sz="162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</a:pPr>
            <a:r>
              <a:rPr lang="es-ES" kern="1200" dirty="0">
                <a:latin typeface="+mn-lt"/>
                <a:ea typeface="+mn-ea"/>
                <a:cs typeface="+mn-cs"/>
              </a:rPr>
              <a:t>MÚSICA</a:t>
            </a:r>
            <a:endParaRPr lang="es-ES" kern="1200" dirty="0">
              <a:latin typeface="+mn-lt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</a:pPr>
            <a:endParaRPr lang="es-ES" kern="1200" dirty="0">
              <a:latin typeface="+mn-lt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</a:pPr>
            <a:r>
              <a:rPr lang="es-ES" kern="1200" dirty="0">
                <a:latin typeface="+mn-lt"/>
                <a:ea typeface="+mn-ea"/>
                <a:cs typeface="+mn-cs"/>
              </a:rPr>
              <a:t>EDUCACIÓN PLÁSTICA VISUAL Y AUDIOVISUAL.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AC6E78-1D72-FCEF-C0FD-23FFA1C2D52F}"/>
              </a:ext>
            </a:extLst>
          </p:cNvPr>
          <p:cNvSpPr>
            <a:spLocks/>
          </p:cNvSpPr>
          <p:nvPr/>
        </p:nvSpPr>
        <p:spPr>
          <a:xfrm>
            <a:off x="6344523" y="2385390"/>
            <a:ext cx="4324780" cy="36178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11480">
              <a:spcAft>
                <a:spcPts val="600"/>
              </a:spcAft>
            </a:pPr>
            <a:r>
              <a:rPr lang="es-ES" sz="2000" b="1" kern="1200" dirty="0">
                <a:latin typeface="+mn-lt"/>
                <a:ea typeface="+mn-ea"/>
                <a:cs typeface="+mn-cs"/>
              </a:rPr>
              <a:t>MATERIAS DE 1 HORA</a:t>
            </a:r>
          </a:p>
          <a:p>
            <a:pPr defTabSz="411480">
              <a:spcAft>
                <a:spcPts val="600"/>
              </a:spcAft>
              <a:buClr>
                <a:srgbClr val="9E3611"/>
              </a:buClr>
              <a:buFont typeface="Calibri" pitchFamily="2" charset="2"/>
              <a:buChar char="-"/>
            </a:pPr>
            <a:endParaRPr lang="es-ES" sz="162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  <a:buFont typeface="Calibri" pitchFamily="2" charset="2"/>
              <a:buChar char="-"/>
            </a:pPr>
            <a:endParaRPr lang="es-ES" kern="1200" dirty="0">
              <a:latin typeface="+mn-lt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  <a:buFont typeface="Calibri" pitchFamily="2" charset="2"/>
              <a:buChar char="-"/>
            </a:pPr>
            <a:r>
              <a:rPr lang="es-ES" kern="1200" dirty="0">
                <a:latin typeface="+mn-lt"/>
                <a:ea typeface="+mn-ea"/>
                <a:cs typeface="+mn-cs"/>
              </a:rPr>
              <a:t>RELIGIÓN</a:t>
            </a:r>
            <a:endParaRPr lang="es-ES" kern="1200" dirty="0">
              <a:latin typeface="+mn-lt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  <a:buFont typeface="Calibri" pitchFamily="2" charset="2"/>
              <a:buChar char="-"/>
            </a:pPr>
            <a:endParaRPr lang="es-ES" kern="1200" dirty="0">
              <a:latin typeface="+mn-lt"/>
            </a:endParaRPr>
          </a:p>
          <a:p>
            <a:pPr defTabSz="411480">
              <a:spcAft>
                <a:spcPts val="600"/>
              </a:spcAft>
              <a:buClr>
                <a:srgbClr val="9E3611"/>
              </a:buClr>
              <a:buFont typeface="Calibri" pitchFamily="2" charset="2"/>
              <a:buChar char="-"/>
            </a:pPr>
            <a:r>
              <a:rPr lang="es-ES" kern="1200" dirty="0">
                <a:latin typeface="+mn-lt"/>
                <a:ea typeface="+mn-ea"/>
                <a:cs typeface="+mn-cs"/>
              </a:rPr>
              <a:t>ALTERNATIVA A LA RELIGIÓN</a:t>
            </a:r>
            <a:r>
              <a:rPr lang="es-ES" sz="1600" kern="1200" dirty="0">
                <a:latin typeface="+mn-lt"/>
                <a:ea typeface="+mn-ea"/>
                <a:cs typeface="+mn-cs"/>
              </a:rPr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57032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56875-8AF0-5B16-BD4B-C1CCC5929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MATERIAS OPTATIVAS DE 2 HORAS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B7213798-0988-F09C-26E4-8A6657F70C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181961"/>
              </p:ext>
            </p:extLst>
          </p:nvPr>
        </p:nvGraphicFramePr>
        <p:xfrm>
          <a:off x="1035843" y="1881187"/>
          <a:ext cx="10089354" cy="4423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4215">
                  <a:extLst>
                    <a:ext uri="{9D8B030D-6E8A-4147-A177-3AD203B41FA5}">
                      <a16:colId xmlns:a16="http://schemas.microsoft.com/office/drawing/2014/main" val="2084634420"/>
                    </a:ext>
                  </a:extLst>
                </a:gridCol>
                <a:gridCol w="4935139">
                  <a:extLst>
                    <a:ext uri="{9D8B030D-6E8A-4147-A177-3AD203B41FA5}">
                      <a16:colId xmlns:a16="http://schemas.microsoft.com/office/drawing/2014/main" val="1386317227"/>
                    </a:ext>
                  </a:extLst>
                </a:gridCol>
              </a:tblGrid>
              <a:tr h="944588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INICIATIVA A LA ACTIVIDAD EMPRESARIAL Y EMPRENDEDORA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CURSARÁN UNA DE ENTRE ESTAS MATERIAS A ELECCIÓN DE LOS PADRES O TUTORES LEGALES.</a:t>
                      </a:r>
                      <a:endParaRPr lang="es-E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417067"/>
                  </a:ext>
                </a:extLst>
              </a:tr>
              <a:tr h="374836">
                <a:tc>
                  <a:txBody>
                    <a:bodyPr/>
                    <a:lstStyle/>
                    <a:p>
                      <a:r>
                        <a:rPr lang="es-ES" dirty="0"/>
                        <a:t>CONTROL Y ROBÓTICA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739455"/>
                  </a:ext>
                </a:extLst>
              </a:tr>
              <a:tr h="374836">
                <a:tc>
                  <a:txBody>
                    <a:bodyPr/>
                    <a:lstStyle/>
                    <a:p>
                      <a:r>
                        <a:rPr lang="es-ES" dirty="0"/>
                        <a:t>TALLER DE ARTES PLÁSTICAS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s-ES" dirty="0"/>
                        <a:t>LA RATIO MÍNIMA PARA QUE SE IMPARTAN </a:t>
                      </a:r>
                    </a:p>
                    <a:p>
                      <a:pPr lvl="0">
                        <a:buNone/>
                      </a:pPr>
                      <a:r>
                        <a:rPr lang="es-ES" dirty="0"/>
                        <a:t>ESTAS MATERIAS ES DE 8 ALUMNOS.</a:t>
                      </a:r>
                      <a:endParaRPr lang="es-ES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115852"/>
                  </a:ext>
                </a:extLst>
              </a:tr>
              <a:tr h="374836">
                <a:tc>
                  <a:txBody>
                    <a:bodyPr/>
                    <a:lstStyle/>
                    <a:p>
                      <a:r>
                        <a:rPr lang="es-ES" dirty="0"/>
                        <a:t>TALLER DE EXPRESIÓN MUSICAL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245461"/>
                  </a:ext>
                </a:extLst>
              </a:tr>
              <a:tr h="374836">
                <a:tc>
                  <a:txBody>
                    <a:bodyPr/>
                    <a:lstStyle/>
                    <a:p>
                      <a:r>
                        <a:rPr lang="es-ES" dirty="0"/>
                        <a:t>RESOLUCIÓN DE PROBLEMAS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280747"/>
                  </a:ext>
                </a:extLst>
              </a:tr>
              <a:tr h="374836">
                <a:tc>
                  <a:txBody>
                    <a:bodyPr/>
                    <a:lstStyle/>
                    <a:p>
                      <a:r>
                        <a:rPr lang="es-ES" dirty="0"/>
                        <a:t>FRANCÉS 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 TIENE RATIO MÍNIMA.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887740"/>
                  </a:ext>
                </a:extLst>
              </a:tr>
              <a:tr h="659713">
                <a:tc>
                  <a:txBody>
                    <a:bodyPr/>
                    <a:lstStyle/>
                    <a:p>
                      <a:r>
                        <a:rPr lang="es-ES" dirty="0"/>
                        <a:t>CONOCIMIENTO DEL LENGUAJE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/>
                        <a:t>LOS ALUMNOS DE DIVERSIFICACIÓN SOLO PUEDEN CURSAR CLEN O CMAT.</a:t>
                      </a:r>
                    </a:p>
                    <a:p>
                      <a:r>
                        <a:rPr lang="es-ES" dirty="0"/>
                        <a:t>NO TIENEN RATIO MÍNIMA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48834"/>
                  </a:ext>
                </a:extLst>
              </a:tr>
              <a:tr h="944588">
                <a:tc>
                  <a:txBody>
                    <a:bodyPr/>
                    <a:lstStyle/>
                    <a:p>
                      <a:r>
                        <a:rPr lang="es-ES" dirty="0"/>
                        <a:t>CONOCIMIENTO DE  LAS MATEMÁTICAS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048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035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F0B4B6-C683-2E2A-B053-44AAFCB80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INICIATIVA A LA ACTIVIDAD EMPRENDEDORA Y EMPRESARIAL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91F12B-7A91-8066-E4DF-AE6743CB2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2800" dirty="0">
                <a:ea typeface="+mn-lt"/>
                <a:cs typeface="+mn-lt"/>
              </a:rPr>
              <a:t>A. Habilidades emprendedoras básicas. </a:t>
            </a:r>
          </a:p>
          <a:p>
            <a:pPr marL="0" indent="0">
              <a:buNone/>
            </a:pPr>
            <a:endParaRPr lang="es-ES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2800" dirty="0">
                <a:ea typeface="+mn-lt"/>
                <a:cs typeface="+mn-lt"/>
              </a:rPr>
              <a:t>B. Finanzas básicas.</a:t>
            </a:r>
          </a:p>
          <a:p>
            <a:pPr marL="0" indent="0">
              <a:buNone/>
            </a:pPr>
            <a:endParaRPr lang="es-ES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2800" dirty="0">
                <a:ea typeface="+mn-lt"/>
                <a:cs typeface="+mn-lt"/>
              </a:rPr>
              <a:t>C. Redes sociales a los que se enfrenta la ciudadanía global.</a:t>
            </a:r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118572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C42994-33AB-628F-44AC-38598437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Control y robótica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E72AA9-7844-5B48-91D9-89B6EA450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lphaUcPeriod"/>
            </a:pPr>
            <a:r>
              <a:rPr lang="es-ES" sz="2800" dirty="0"/>
              <a:t>Fundamentos de los sistemas automáticos de control.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Fundamentos de electrónica aplicados a la robótica.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Programación asociada a Control y Robótica.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014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31452F-AC69-4627-79B3-99BD212C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Taller de artes plásticas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D2680C-A7E7-7CBD-AB66-3AB7CF220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lphaUcPeriod"/>
            </a:pPr>
            <a:r>
              <a:rPr lang="es-ES" sz="2800" dirty="0"/>
              <a:t>El proyecto creativo.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Técnicas de expresión bidimensionales.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Técnicas de expresión tridimensionales.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Técnicas digitales aplicables para la expresión artística.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28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7DA282-388D-5C2C-5EF8-E11FF735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Taller de expresión musical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F3C5A3-C434-C0EE-B092-9E21F96FF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Técnica vocal, instrumental y de expresión corporal.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Creación musical.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Actitudes para la práctica e interpretación musical.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96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9ED13C-077F-8886-2548-AAF71F0D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Resolución de problemas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F3E495-CEDA-B29A-F5C4-77FE1988D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sz="2800" dirty="0"/>
          </a:p>
          <a:p>
            <a:pPr marL="457200" indent="-457200">
              <a:buAutoNum type="alphaUcPeriod"/>
            </a:pPr>
            <a:r>
              <a:rPr lang="es-ES" sz="2800" dirty="0"/>
              <a:t>La resolución de problemas como proceso.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Lógica y estrategia.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Modelos matemáticos.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58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4886BF-FE32-AF58-B3D9-BCDF68BDC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Francés</a:t>
            </a:r>
            <a:endParaRPr lang="es-ES" dirty="0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79AE42-2841-4478-BF69-B9194D9EB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/>
          </a:p>
          <a:p>
            <a:pPr marL="457200" indent="-457200">
              <a:buAutoNum type="alphaUcPeriod"/>
            </a:pPr>
            <a:r>
              <a:rPr lang="es-ES" sz="2800" dirty="0"/>
              <a:t>Comunicación.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Plurilingüismo.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sz="2800" dirty="0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 sz="2800" dirty="0"/>
              <a:t>Interculturalidad.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08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8C08FF-56AE-4D65-C636-FDE4776D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Conocimiento del lenguaje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42ED6A-E03F-F8D6-6880-AE59724A1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Clr>
                <a:srgbClr val="D34817">
                  <a:lumMod val="75000"/>
                </a:srgbClr>
              </a:buClr>
              <a:buAutoNum type="alphaUcPeriod"/>
            </a:pPr>
            <a:r>
              <a:rPr lang="es-ES"/>
              <a:t>Comunicación.</a:t>
            </a:r>
            <a:endParaRPr lang="es-ES" dirty="0"/>
          </a:p>
          <a:p>
            <a:pPr marL="514350" indent="-514350">
              <a:buClr>
                <a:srgbClr val="9E3611"/>
              </a:buCl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/>
              <a:t>Procesos.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/>
              <a:t>Educación literaria.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/>
              <a:t>Reflexión sobre la lengua.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dirty="0"/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661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62FE03-EF82-8CDC-D510-BA93ABF9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CONOCIMIENTO DE LAS MATEMÁTICAS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0C6A45-6CF5-3B10-ACE9-7FA67E5A0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AutoNum type="alphaUcPeriod"/>
            </a:pPr>
            <a:r>
              <a:rPr lang="es-ES"/>
              <a:t>Sentido numérico.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/>
              <a:t>Sentido espacial.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/>
              <a:t>Sentido algebraico.</a:t>
            </a:r>
          </a:p>
          <a:p>
            <a:pPr marL="457200" indent="-457200">
              <a:buClr>
                <a:srgbClr val="9E3611"/>
              </a:buClr>
              <a:buAutoNum type="alphaUcPeriod"/>
            </a:pPr>
            <a:endParaRPr lang="es-ES"/>
          </a:p>
          <a:p>
            <a:pPr marL="457200" indent="-457200">
              <a:buClr>
                <a:srgbClr val="9E3611"/>
              </a:buClr>
              <a:buAutoNum type="alphaUcPeriod"/>
            </a:pPr>
            <a:r>
              <a:rPr lang="es-ES"/>
              <a:t>Sentido estocástico.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0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6EBB795D42624DAF9A975D737ED51E" ma:contentTypeVersion="18" ma:contentTypeDescription="Crear nuevo documento." ma:contentTypeScope="" ma:versionID="3a6a552752fb33dd4a99aa5168a211b9">
  <xsd:schema xmlns:xsd="http://www.w3.org/2001/XMLSchema" xmlns:xs="http://www.w3.org/2001/XMLSchema" xmlns:p="http://schemas.microsoft.com/office/2006/metadata/properties" xmlns:ns2="a1eb65a8-84ef-4321-96a6-212c93b5bc8f" xmlns:ns3="282780f1-44d0-43a5-9b71-054408965482" targetNamespace="http://schemas.microsoft.com/office/2006/metadata/properties" ma:root="true" ma:fieldsID="156e219039133aea39bbf538a58c26e8" ns2:_="" ns3:_="">
    <xsd:import namespace="a1eb65a8-84ef-4321-96a6-212c93b5bc8f"/>
    <xsd:import namespace="282780f1-44d0-43a5-9b71-0544089654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eb65a8-84ef-4321-96a6-212c93b5b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780f1-44d0-43a5-9b71-05440896548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0ce9583-480f-41d6-bdb7-dd9cdd1c0c2d}" ma:internalName="TaxCatchAll" ma:showField="CatchAllData" ma:web="282780f1-44d0-43a5-9b71-0544089654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2780f1-44d0-43a5-9b71-054408965482" xsi:nil="true"/>
    <lcf76f155ced4ddcb4097134ff3c332f xmlns="a1eb65a8-84ef-4321-96a6-212c93b5bc8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92A4CE7-14C6-485D-8F50-EC207F5FD8DE}"/>
</file>

<file path=customXml/itemProps2.xml><?xml version="1.0" encoding="utf-8"?>
<ds:datastoreItem xmlns:ds="http://schemas.openxmlformats.org/officeDocument/2006/customXml" ds:itemID="{E55F9991-6C0B-4627-B28B-10CBE367ADE5}"/>
</file>

<file path=customXml/itemProps3.xml><?xml version="1.0" encoding="utf-8"?>
<ds:datastoreItem xmlns:ds="http://schemas.openxmlformats.org/officeDocument/2006/customXml" ds:itemID="{7B8B0443-BC86-4CB0-BD18-0B7DCDFE2EFB}"/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</TotalTime>
  <Words>322</Words>
  <Application>Microsoft Office PowerPoint</Application>
  <PresentationFormat>Panorámica</PresentationFormat>
  <Paragraphs>103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Calibri</vt:lpstr>
      <vt:lpstr>Rockwell</vt:lpstr>
      <vt:lpstr>Rockwell Condensed</vt:lpstr>
      <vt:lpstr>Rockwell Extra Bold</vt:lpstr>
      <vt:lpstr>Wingdings</vt:lpstr>
      <vt:lpstr>Letras en madera</vt:lpstr>
      <vt:lpstr>Oferta educativa 3º eso </vt:lpstr>
      <vt:lpstr>           OFERTA 3º DE ESO</vt:lpstr>
      <vt:lpstr>ELEGIR UNA DE CADA BLOQUE</vt:lpstr>
      <vt:lpstr>MATERIAS OPTATIVAS DE 2 HORAS</vt:lpstr>
      <vt:lpstr>INICIATIVA A LA ACTIVIDAD EMPRENDEDORA Y EMPRESARIAL</vt:lpstr>
      <vt:lpstr>Control y robótica</vt:lpstr>
      <vt:lpstr>Taller de artes plásticas</vt:lpstr>
      <vt:lpstr>Taller de expresión musical</vt:lpstr>
      <vt:lpstr>Resolución de problemas</vt:lpstr>
      <vt:lpstr>Francés</vt:lpstr>
      <vt:lpstr>Conocimiento del lenguaje</vt:lpstr>
      <vt:lpstr>CONOCIMIENTO DE LAS MATEMÁTICAS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Adela Alfageme Álvarez</dc:creator>
  <cp:lastModifiedBy>M. DOLORES ADE ALFAGEME ALVAREZ</cp:lastModifiedBy>
  <cp:revision>397</cp:revision>
  <dcterms:created xsi:type="dcterms:W3CDTF">2024-04-08T15:42:24Z</dcterms:created>
  <dcterms:modified xsi:type="dcterms:W3CDTF">2026-03-23T18:16:26Z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0x010100686EBB795D42624DAF9A975D737ED51E</vt:lpwstr>
  </property>
</Properties>
</file>