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9" r:id="rId4"/>
  </p:sldMasterIdLst>
  <p:notesMasterIdLst>
    <p:notesMasterId r:id="rId15"/>
  </p:notesMasterIdLst>
  <p:handoutMasterIdLst>
    <p:handoutMasterId r:id="rId16"/>
  </p:handoutMasterIdLst>
  <p:sldIdLst>
    <p:sldId id="256" r:id="rId5"/>
    <p:sldId id="257" r:id="rId6"/>
    <p:sldId id="258" r:id="rId7"/>
    <p:sldId id="259" r:id="rId8"/>
    <p:sldId id="260" r:id="rId9"/>
    <p:sldId id="263" r:id="rId10"/>
    <p:sldId id="264" r:id="rId11"/>
    <p:sldId id="265" r:id="rId12"/>
    <p:sldId id="261" r:id="rId13"/>
    <p:sldId id="26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996D48-7D04-22E6-90C6-1054FA4518F6}" v="73" dt="2024-04-10T07:49:33.518"/>
    <p1510:client id="{AFADBE7D-7EA5-5DA1-3558-521F2F933265}" v="1655" dt="2024-04-10T07:48:29.13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78" d="100"/>
          <a:sy n="78" d="100"/>
        </p:scale>
        <p:origin x="830" y="67"/>
      </p:cViewPr>
      <p:guideLst/>
    </p:cSldViewPr>
  </p:slideViewPr>
  <p:notesTextViewPr>
    <p:cViewPr>
      <p:scale>
        <a:sx n="1" d="1"/>
        <a:sy n="1" d="1"/>
      </p:scale>
      <p:origin x="0" y="0"/>
    </p:cViewPr>
  </p:notesTextViewPr>
  <p:notesViewPr>
    <p:cSldViewPr snapToGrid="0">
      <p:cViewPr varScale="1">
        <p:scale>
          <a:sx n="85" d="100"/>
          <a:sy n="85" d="100"/>
        </p:scale>
        <p:origin x="387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A76F12D-2985-47C3-A07C-9F03DD159D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24F83A19-1DC2-46DB-B3A1-ECF7C417E9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3D53708-50CA-4BA7-A7C8-9D8336FAC807}" type="datetime1">
              <a:rPr lang="es-ES" smtClean="0"/>
              <a:t>23/03/2026</a:t>
            </a:fld>
            <a:endParaRPr lang="es-ES"/>
          </a:p>
        </p:txBody>
      </p:sp>
      <p:sp>
        <p:nvSpPr>
          <p:cNvPr id="4" name="Marcador de pie de página 3">
            <a:extLst>
              <a:ext uri="{FF2B5EF4-FFF2-40B4-BE49-F238E27FC236}">
                <a16:creationId xmlns:a16="http://schemas.microsoft.com/office/drawing/2014/main" id="{6A3D6289-F1C3-4041-A186-E428808BD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número de diapositiva 4">
            <a:extLst>
              <a:ext uri="{FF2B5EF4-FFF2-40B4-BE49-F238E27FC236}">
                <a16:creationId xmlns:a16="http://schemas.microsoft.com/office/drawing/2014/main" id="{CE17ECA2-D3CC-4290-9914-977FED6D36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0D98A85-43CB-4CDC-8FF1-647F52B29F1B}" type="slidenum">
              <a:rPr lang="es-ES" smtClean="0"/>
              <a:t>‹Nº›</a:t>
            </a:fld>
            <a:endParaRPr lang="es-ES"/>
          </a:p>
        </p:txBody>
      </p:sp>
    </p:spTree>
    <p:extLst>
      <p:ext uri="{BB962C8B-B14F-4D97-AF65-F5344CB8AC3E}">
        <p14:creationId xmlns:p14="http://schemas.microsoft.com/office/powerpoint/2010/main" val="28210913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CA9AA67-3F62-40E5-A5AA-010960116835}" type="datetime1">
              <a:rPr lang="es-ES" noProof="0" smtClean="0"/>
              <a:t>23/03/2026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F3B4569-3B6E-468D-B981-DA515F47BCE4}" type="slidenum">
              <a:rPr lang="es-ES" noProof="0" smtClean="0"/>
              <a:t>‹Nº›</a:t>
            </a:fld>
            <a:endParaRPr lang="es-ES" noProof="0"/>
          </a:p>
        </p:txBody>
      </p:sp>
    </p:spTree>
    <p:extLst>
      <p:ext uri="{BB962C8B-B14F-4D97-AF65-F5344CB8AC3E}">
        <p14:creationId xmlns:p14="http://schemas.microsoft.com/office/powerpoint/2010/main" val="23382088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CF3B4569-3B6E-468D-B981-DA515F47BCE4}" type="slidenum">
              <a:rPr lang="es-ES" smtClean="0"/>
              <a:t>1</a:t>
            </a:fld>
            <a:endParaRPr lang="es-ES"/>
          </a:p>
        </p:txBody>
      </p:sp>
    </p:spTree>
    <p:extLst>
      <p:ext uri="{BB962C8B-B14F-4D97-AF65-F5344CB8AC3E}">
        <p14:creationId xmlns:p14="http://schemas.microsoft.com/office/powerpoint/2010/main" val="3406569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s-ES"/>
          </a:p>
        </p:txBody>
      </p:sp>
      <p:sp>
        <p:nvSpPr>
          <p:cNvPr id="6" name="Slide Number Placeholder 5"/>
          <p:cNvSpPr>
            <a:spLocks noGrp="1"/>
          </p:cNvSpPr>
          <p:nvPr>
            <p:ph type="sldNum" sz="quarter" idx="12"/>
          </p:nvPr>
        </p:nvSpPr>
        <p:spPr>
          <a:xfrm>
            <a:off x="531812" y="4529540"/>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28034211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4142194774"/>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932522432"/>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612768009"/>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F3223F2-9184-454A-B4F4-C56DD77B6351}" type="datetime1">
              <a:rPr lang="en-US" smtClean="0"/>
              <a:t>3/23/2026</a:t>
            </a:fld>
            <a:endParaRPr lang="en-US"/>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3191264503"/>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F3223F2-9184-454A-B4F4-C56DD77B6351}" type="datetime1">
              <a:rPr lang="en-US" smtClean="0"/>
              <a:t>3/23/2026</a:t>
            </a:fld>
            <a:endParaRPr lang="en-US"/>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100908902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3223F2-9184-454A-B4F4-C56DD77B6351}" type="datetime1">
              <a:rPr lang="en-US" smtClean="0"/>
              <a:t>3/23/2026</a:t>
            </a:fld>
            <a:endParaRPr lang="en-US"/>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1871852898"/>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438482635"/>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2495392388"/>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329838205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FDF98CC-160E-494C-8C3C-8CDC5FA257DE}"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735063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48021396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DF98CC-160E-494C-8C3C-8CDC5FA257DE}"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7596529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F3223F2-9184-454A-B4F4-C56DD77B6351}" type="datetime1">
              <a:rPr lang="en-US" smtClean="0"/>
              <a:t>3/23/2026</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80222007"/>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2529341581"/>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F3223F2-9184-454A-B4F4-C56DD77B6351}" type="datetime1">
              <a:rPr lang="en-US" smtClean="0"/>
              <a:t>3/23/2026</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4032297273"/>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F3223F2-9184-454A-B4F4-C56DD77B6351}" type="datetime1">
              <a:rPr lang="en-US" smtClean="0"/>
              <a:t>3/23/2026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FDF98CC-160E-494C-8C3C-8CDC5FA257DE}" type="slidenum">
              <a:rPr lang="en-US" smtClean="0"/>
              <a:pPr/>
              <a:t>‹Nº›</a:t>
            </a:fld>
            <a:endParaRPr lang="en-US" dirty="0"/>
          </a:p>
        </p:txBody>
      </p:sp>
    </p:spTree>
    <p:extLst>
      <p:ext uri="{BB962C8B-B14F-4D97-AF65-F5344CB8AC3E}">
        <p14:creationId xmlns:p14="http://schemas.microsoft.com/office/powerpoint/2010/main" val="99241055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752FD7-76EF-4EBF-8807-5A08A9C8EA09}"/>
              </a:ext>
            </a:extLst>
          </p:cNvPr>
          <p:cNvSpPr>
            <a:spLocks noGrp="1"/>
          </p:cNvSpPr>
          <p:nvPr>
            <p:ph type="ctrTitle"/>
          </p:nvPr>
        </p:nvSpPr>
        <p:spPr>
          <a:xfrm>
            <a:off x="517869" y="757539"/>
            <a:ext cx="6126480" cy="1643880"/>
          </a:xfrm>
        </p:spPr>
        <p:txBody>
          <a:bodyPr rtlCol="0" anchor="t">
            <a:noAutofit/>
          </a:bodyPr>
          <a:lstStyle/>
          <a:p>
            <a:r>
              <a:rPr lang="es-ES" sz="3200" dirty="0">
                <a:cs typeface="Calibri Light"/>
              </a:rPr>
              <a:t>OFERTA ACADÉMICA BACHILLERATO Y CICLO FORMATIVO</a:t>
            </a:r>
            <a:endParaRPr lang="es-ES" sz="3200" dirty="0"/>
          </a:p>
        </p:txBody>
      </p:sp>
      <p:sp>
        <p:nvSpPr>
          <p:cNvPr id="3" name="Subtítulo 2">
            <a:extLst>
              <a:ext uri="{FF2B5EF4-FFF2-40B4-BE49-F238E27FC236}">
                <a16:creationId xmlns:a16="http://schemas.microsoft.com/office/drawing/2014/main" id="{F4C8D8C1-1062-49B2-BB56-D9F8E5DA6EB6}"/>
              </a:ext>
            </a:extLst>
          </p:cNvPr>
          <p:cNvSpPr>
            <a:spLocks noGrp="1"/>
          </p:cNvSpPr>
          <p:nvPr>
            <p:ph type="subTitle" idx="1"/>
          </p:nvPr>
        </p:nvSpPr>
        <p:spPr>
          <a:xfrm>
            <a:off x="7728379" y="971399"/>
            <a:ext cx="3964772" cy="1643880"/>
          </a:xfrm>
        </p:spPr>
        <p:txBody>
          <a:bodyPr vert="horz" lIns="91440" tIns="0" rIns="91440" bIns="45720" rtlCol="0" anchor="t">
            <a:normAutofit/>
          </a:bodyPr>
          <a:lstStyle/>
          <a:p>
            <a:r>
              <a:rPr lang="es-ES" dirty="0"/>
              <a:t>IES CAMPOS Y TOROZOS</a:t>
            </a:r>
          </a:p>
        </p:txBody>
      </p:sp>
      <p:pic>
        <p:nvPicPr>
          <p:cNvPr id="23" name="Picture 3" descr="Texto, Carta&#10;&#10;Descripción generada automáticamente">
            <a:extLst>
              <a:ext uri="{FF2B5EF4-FFF2-40B4-BE49-F238E27FC236}">
                <a16:creationId xmlns:a16="http://schemas.microsoft.com/office/drawing/2014/main" id="{04675AC9-559E-E307-14BF-40A34082F0DA}"/>
              </a:ext>
            </a:extLst>
          </p:cNvPr>
          <p:cNvPicPr>
            <a:picLocks noChangeAspect="1"/>
          </p:cNvPicPr>
          <p:nvPr/>
        </p:nvPicPr>
        <p:blipFill rotWithShape="1">
          <a:blip r:embed="rId3"/>
          <a:srcRect t="7767" r="1" b="7768"/>
          <a:stretch/>
        </p:blipFill>
        <p:spPr>
          <a:xfrm>
            <a:off x="517871" y="2867025"/>
            <a:ext cx="11185082" cy="3471974"/>
          </a:xfrm>
          <a:prstGeom prst="rect">
            <a:avLst/>
          </a:prstGeom>
        </p:spPr>
      </p:pic>
    </p:spTree>
    <p:extLst>
      <p:ext uri="{BB962C8B-B14F-4D97-AF65-F5344CB8AC3E}">
        <p14:creationId xmlns:p14="http://schemas.microsoft.com/office/powerpoint/2010/main" val="426286841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a:extLst>
              <a:ext uri="{FF2B5EF4-FFF2-40B4-BE49-F238E27FC236}">
                <a16:creationId xmlns:a16="http://schemas.microsoft.com/office/drawing/2014/main" id="{F417F137-8DF1-3145-2FA8-00618ADACD8F}"/>
              </a:ext>
            </a:extLst>
          </p:cNvPr>
          <p:cNvSpPr>
            <a:spLocks noGrp="1"/>
          </p:cNvSpPr>
          <p:nvPr>
            <p:ph type="ftr" sz="quarter" idx="11"/>
          </p:nvPr>
        </p:nvSpPr>
        <p:spPr>
          <a:xfrm>
            <a:off x="506827" y="97713"/>
            <a:ext cx="8874538" cy="453472"/>
          </a:xfrm>
        </p:spPr>
        <p:txBody>
          <a:bodyPr/>
          <a:lstStyle/>
          <a:p>
            <a:r>
              <a:rPr lang="en-US" sz="1400" b="1" dirty="0"/>
              <a:t>BACHILLERATO DE CIENCIAS Y TECNOLOGÍA Y BACHILLERATO DE HUMANIDADES Y CIENCIAS SOCIALES</a:t>
            </a:r>
          </a:p>
        </p:txBody>
      </p:sp>
      <p:sp>
        <p:nvSpPr>
          <p:cNvPr id="6" name="Marcador de número de diapositiva 5">
            <a:extLst>
              <a:ext uri="{FF2B5EF4-FFF2-40B4-BE49-F238E27FC236}">
                <a16:creationId xmlns:a16="http://schemas.microsoft.com/office/drawing/2014/main" id="{E367B3B1-C667-FF33-832D-CD7A58A7A1FD}"/>
              </a:ext>
            </a:extLst>
          </p:cNvPr>
          <p:cNvSpPr>
            <a:spLocks noGrp="1"/>
          </p:cNvSpPr>
          <p:nvPr>
            <p:ph type="sldNum" sz="quarter" idx="12"/>
          </p:nvPr>
        </p:nvSpPr>
        <p:spPr/>
        <p:txBody>
          <a:bodyPr/>
          <a:lstStyle/>
          <a:p>
            <a:fld id="{DFDF98CC-160E-494C-8C3C-8CDC5FA257DE}" type="slidenum">
              <a:rPr lang="en-US" smtClean="0"/>
              <a:t>2</a:t>
            </a:fld>
            <a:endParaRPr lang="en-US"/>
          </a:p>
        </p:txBody>
      </p:sp>
      <p:graphicFrame>
        <p:nvGraphicFramePr>
          <p:cNvPr id="7" name="Tabla 6">
            <a:extLst>
              <a:ext uri="{FF2B5EF4-FFF2-40B4-BE49-F238E27FC236}">
                <a16:creationId xmlns:a16="http://schemas.microsoft.com/office/drawing/2014/main" id="{564EEA2C-1F80-16B9-27C7-5A8F88E8025A}"/>
              </a:ext>
            </a:extLst>
          </p:cNvPr>
          <p:cNvGraphicFramePr>
            <a:graphicFrameLocks noGrp="1"/>
          </p:cNvGraphicFramePr>
          <p:nvPr>
            <p:extLst>
              <p:ext uri="{D42A27DB-BD31-4B8C-83A1-F6EECF244321}">
                <p14:modId xmlns:p14="http://schemas.microsoft.com/office/powerpoint/2010/main" val="2327231439"/>
              </p:ext>
            </p:extLst>
          </p:nvPr>
        </p:nvGraphicFramePr>
        <p:xfrm>
          <a:off x="2009913" y="1137478"/>
          <a:ext cx="8168640" cy="4259411"/>
        </p:xfrm>
        <a:graphic>
          <a:graphicData uri="http://schemas.openxmlformats.org/drawingml/2006/table">
            <a:tbl>
              <a:tblPr firstRow="1" bandRow="1">
                <a:tableStyleId>{5C22544A-7EE6-4342-B048-85BDC9FD1C3A}</a:tableStyleId>
              </a:tblPr>
              <a:tblGrid>
                <a:gridCol w="2722880">
                  <a:extLst>
                    <a:ext uri="{9D8B030D-6E8A-4147-A177-3AD203B41FA5}">
                      <a16:colId xmlns:a16="http://schemas.microsoft.com/office/drawing/2014/main" val="100672716"/>
                    </a:ext>
                  </a:extLst>
                </a:gridCol>
                <a:gridCol w="2722880">
                  <a:extLst>
                    <a:ext uri="{9D8B030D-6E8A-4147-A177-3AD203B41FA5}">
                      <a16:colId xmlns:a16="http://schemas.microsoft.com/office/drawing/2014/main" val="793420579"/>
                    </a:ext>
                  </a:extLst>
                </a:gridCol>
                <a:gridCol w="2722880">
                  <a:extLst>
                    <a:ext uri="{9D8B030D-6E8A-4147-A177-3AD203B41FA5}">
                      <a16:colId xmlns:a16="http://schemas.microsoft.com/office/drawing/2014/main" val="1924655277"/>
                    </a:ext>
                  </a:extLst>
                </a:gridCol>
              </a:tblGrid>
              <a:tr h="897816">
                <a:tc gridSpan="3">
                  <a:txBody>
                    <a:bodyPr/>
                    <a:lstStyle/>
                    <a:p>
                      <a:r>
                        <a:rPr lang="es-ES" dirty="0"/>
                        <a:t>             MATERIAS COMUNES</a:t>
                      </a:r>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60220681"/>
                  </a:ext>
                </a:extLst>
              </a:tr>
              <a:tr h="1565963">
                <a:tc>
                  <a:txBody>
                    <a:bodyPr/>
                    <a:lstStyle/>
                    <a:p>
                      <a:r>
                        <a:rPr lang="es-ES" dirty="0"/>
                        <a:t>4 HORAS</a:t>
                      </a:r>
                    </a:p>
                  </a:txBody>
                  <a:tcPr/>
                </a:tc>
                <a:tc>
                  <a:txBody>
                    <a:bodyPr/>
                    <a:lstStyle/>
                    <a:p>
                      <a:r>
                        <a:rPr lang="es-ES" dirty="0"/>
                        <a:t>LENGUA CASTELLANA Y LITERATURA</a:t>
                      </a:r>
                    </a:p>
                  </a:txBody>
                  <a:tcPr/>
                </a:tc>
                <a:tc>
                  <a:txBody>
                    <a:bodyPr/>
                    <a:lstStyle/>
                    <a:p>
                      <a:endParaRPr lang="es-ES"/>
                    </a:p>
                  </a:txBody>
                  <a:tcPr/>
                </a:tc>
                <a:extLst>
                  <a:ext uri="{0D108BD9-81ED-4DB2-BD59-A6C34878D82A}">
                    <a16:rowId xmlns:a16="http://schemas.microsoft.com/office/drawing/2014/main" val="1591023594"/>
                  </a:ext>
                </a:extLst>
              </a:tr>
              <a:tr h="897816">
                <a:tc>
                  <a:txBody>
                    <a:bodyPr/>
                    <a:lstStyle/>
                    <a:p>
                      <a:r>
                        <a:rPr lang="es-ES" dirty="0"/>
                        <a:t>3 HORAS</a:t>
                      </a:r>
                    </a:p>
                  </a:txBody>
                  <a:tcPr/>
                </a:tc>
                <a:tc>
                  <a:txBody>
                    <a:bodyPr/>
                    <a:lstStyle/>
                    <a:p>
                      <a:r>
                        <a:rPr lang="es-ES"/>
                        <a:t>INGLÉS</a:t>
                      </a:r>
                    </a:p>
                  </a:txBody>
                  <a:tcPr/>
                </a:tc>
                <a:tc>
                  <a:txBody>
                    <a:bodyPr/>
                    <a:lstStyle/>
                    <a:p>
                      <a:r>
                        <a:rPr lang="es-ES"/>
                        <a:t>FILOSOFÍA</a:t>
                      </a:r>
                    </a:p>
                  </a:txBody>
                  <a:tcPr/>
                </a:tc>
                <a:extLst>
                  <a:ext uri="{0D108BD9-81ED-4DB2-BD59-A6C34878D82A}">
                    <a16:rowId xmlns:a16="http://schemas.microsoft.com/office/drawing/2014/main" val="1377701848"/>
                  </a:ext>
                </a:extLst>
              </a:tr>
              <a:tr h="897816">
                <a:tc>
                  <a:txBody>
                    <a:bodyPr/>
                    <a:lstStyle/>
                    <a:p>
                      <a:r>
                        <a:rPr lang="es-ES"/>
                        <a:t>2 HORAS</a:t>
                      </a:r>
                    </a:p>
                  </a:txBody>
                  <a:tcPr/>
                </a:tc>
                <a:tc>
                  <a:txBody>
                    <a:bodyPr/>
                    <a:lstStyle/>
                    <a:p>
                      <a:r>
                        <a:rPr lang="es-ES" dirty="0"/>
                        <a:t>EDUCACIÓN FÍSICA</a:t>
                      </a:r>
                    </a:p>
                  </a:txBody>
                  <a:tcPr/>
                </a:tc>
                <a:tc>
                  <a:txBody>
                    <a:bodyPr/>
                    <a:lstStyle/>
                    <a:p>
                      <a:endParaRPr lang="es-ES"/>
                    </a:p>
                  </a:txBody>
                  <a:tcPr/>
                </a:tc>
                <a:extLst>
                  <a:ext uri="{0D108BD9-81ED-4DB2-BD59-A6C34878D82A}">
                    <a16:rowId xmlns:a16="http://schemas.microsoft.com/office/drawing/2014/main" val="2017226638"/>
                  </a:ext>
                </a:extLst>
              </a:tr>
            </a:tbl>
          </a:graphicData>
        </a:graphic>
      </p:graphicFrame>
    </p:spTree>
    <p:extLst>
      <p:ext uri="{BB962C8B-B14F-4D97-AF65-F5344CB8AC3E}">
        <p14:creationId xmlns:p14="http://schemas.microsoft.com/office/powerpoint/2010/main" val="289050138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F7C5704-20E1-5B03-79C9-158162AD60EA}"/>
              </a:ext>
            </a:extLst>
          </p:cNvPr>
          <p:cNvSpPr>
            <a:spLocks noGrp="1"/>
          </p:cNvSpPr>
          <p:nvPr>
            <p:ph type="title"/>
          </p:nvPr>
        </p:nvSpPr>
        <p:spPr/>
        <p:txBody>
          <a:bodyPr>
            <a:normAutofit/>
          </a:bodyPr>
          <a:lstStyle/>
          <a:p>
            <a:r>
              <a:rPr lang="es-ES" dirty="0"/>
              <a:t>MATERIAS ESPECÍFICAS MODALIDAD</a:t>
            </a:r>
          </a:p>
        </p:txBody>
      </p:sp>
      <p:sp>
        <p:nvSpPr>
          <p:cNvPr id="6" name="Marcador de texto 5">
            <a:extLst>
              <a:ext uri="{FF2B5EF4-FFF2-40B4-BE49-F238E27FC236}">
                <a16:creationId xmlns:a16="http://schemas.microsoft.com/office/drawing/2014/main" id="{FD71034A-0017-8982-C0B3-ED0704401C8D}"/>
              </a:ext>
            </a:extLst>
          </p:cNvPr>
          <p:cNvSpPr>
            <a:spLocks noGrp="1"/>
          </p:cNvSpPr>
          <p:nvPr>
            <p:ph type="body" idx="1"/>
          </p:nvPr>
        </p:nvSpPr>
        <p:spPr>
          <a:xfrm>
            <a:off x="2040065" y="1972703"/>
            <a:ext cx="4055935" cy="576262"/>
          </a:xfrm>
        </p:spPr>
        <p:txBody>
          <a:bodyPr/>
          <a:lstStyle/>
          <a:p>
            <a:r>
              <a:rPr lang="es-ES" dirty="0"/>
              <a:t>CIENCIA Y TECNOLOGÍA </a:t>
            </a:r>
          </a:p>
        </p:txBody>
      </p:sp>
      <p:graphicFrame>
        <p:nvGraphicFramePr>
          <p:cNvPr id="10" name="Marcador de contenido 9">
            <a:extLst>
              <a:ext uri="{FF2B5EF4-FFF2-40B4-BE49-F238E27FC236}">
                <a16:creationId xmlns:a16="http://schemas.microsoft.com/office/drawing/2014/main" id="{4867FF96-82DF-D32E-EA7D-EEC88EBC5DC8}"/>
              </a:ext>
            </a:extLst>
          </p:cNvPr>
          <p:cNvGraphicFramePr>
            <a:graphicFrameLocks noGrp="1"/>
          </p:cNvGraphicFramePr>
          <p:nvPr>
            <p:ph sz="half" idx="2"/>
            <p:extLst>
              <p:ext uri="{D42A27DB-BD31-4B8C-83A1-F6EECF244321}">
                <p14:modId xmlns:p14="http://schemas.microsoft.com/office/powerpoint/2010/main" val="1567202780"/>
              </p:ext>
            </p:extLst>
          </p:nvPr>
        </p:nvGraphicFramePr>
        <p:xfrm>
          <a:off x="1664208" y="2549525"/>
          <a:ext cx="4892040" cy="1952438"/>
        </p:xfrm>
        <a:graphic>
          <a:graphicData uri="http://schemas.openxmlformats.org/drawingml/2006/table">
            <a:tbl>
              <a:tblPr firstRow="1" bandRow="1">
                <a:tableStyleId>{5C22544A-7EE6-4342-B048-85BDC9FD1C3A}</a:tableStyleId>
              </a:tblPr>
              <a:tblGrid>
                <a:gridCol w="2446020">
                  <a:extLst>
                    <a:ext uri="{9D8B030D-6E8A-4147-A177-3AD203B41FA5}">
                      <a16:colId xmlns:a16="http://schemas.microsoft.com/office/drawing/2014/main" val="364555505"/>
                    </a:ext>
                  </a:extLst>
                </a:gridCol>
                <a:gridCol w="2446020">
                  <a:extLst>
                    <a:ext uri="{9D8B030D-6E8A-4147-A177-3AD203B41FA5}">
                      <a16:colId xmlns:a16="http://schemas.microsoft.com/office/drawing/2014/main" val="1445879443"/>
                    </a:ext>
                  </a:extLst>
                </a:gridCol>
              </a:tblGrid>
              <a:tr h="854851">
                <a:tc>
                  <a:txBody>
                    <a:bodyPr/>
                    <a:lstStyle/>
                    <a:p>
                      <a:r>
                        <a:rPr lang="es-ES" dirty="0"/>
                        <a:t>4 HORAS</a:t>
                      </a:r>
                    </a:p>
                  </a:txBody>
                  <a:tcPr marL="79121" marR="79121"/>
                </a:tc>
                <a:tc>
                  <a:txBody>
                    <a:bodyPr/>
                    <a:lstStyle/>
                    <a:p>
                      <a:r>
                        <a:rPr lang="es-ES" dirty="0"/>
                        <a:t>MATEMÁTICAS I</a:t>
                      </a:r>
                    </a:p>
                  </a:txBody>
                  <a:tcPr marL="79121" marR="79121"/>
                </a:tc>
                <a:extLst>
                  <a:ext uri="{0D108BD9-81ED-4DB2-BD59-A6C34878D82A}">
                    <a16:rowId xmlns:a16="http://schemas.microsoft.com/office/drawing/2014/main" val="3060546329"/>
                  </a:ext>
                </a:extLst>
              </a:tr>
              <a:tr h="1097587">
                <a:tc>
                  <a:txBody>
                    <a:bodyPr/>
                    <a:lstStyle/>
                    <a:p>
                      <a:r>
                        <a:rPr lang="es-ES" dirty="0"/>
                        <a:t>4 HORAS</a:t>
                      </a:r>
                    </a:p>
                  </a:txBody>
                  <a:tcPr marL="79121" marR="79121"/>
                </a:tc>
                <a:tc>
                  <a:txBody>
                    <a:bodyPr/>
                    <a:lstStyle/>
                    <a:p>
                      <a:r>
                        <a:rPr lang="es-ES" dirty="0"/>
                        <a:t>FÍSICA Y QUÍMICA</a:t>
                      </a:r>
                    </a:p>
                  </a:txBody>
                  <a:tcPr marL="79121" marR="79121"/>
                </a:tc>
                <a:extLst>
                  <a:ext uri="{0D108BD9-81ED-4DB2-BD59-A6C34878D82A}">
                    <a16:rowId xmlns:a16="http://schemas.microsoft.com/office/drawing/2014/main" val="610120352"/>
                  </a:ext>
                </a:extLst>
              </a:tr>
            </a:tbl>
          </a:graphicData>
        </a:graphic>
      </p:graphicFrame>
      <p:sp>
        <p:nvSpPr>
          <p:cNvPr id="8" name="Marcador de texto 7">
            <a:extLst>
              <a:ext uri="{FF2B5EF4-FFF2-40B4-BE49-F238E27FC236}">
                <a16:creationId xmlns:a16="http://schemas.microsoft.com/office/drawing/2014/main" id="{66077369-B027-F76E-B40D-3D961FBD71B5}"/>
              </a:ext>
            </a:extLst>
          </p:cNvPr>
          <p:cNvSpPr>
            <a:spLocks noGrp="1"/>
          </p:cNvSpPr>
          <p:nvPr>
            <p:ph type="body" sz="quarter" idx="3"/>
          </p:nvPr>
        </p:nvSpPr>
        <p:spPr>
          <a:xfrm>
            <a:off x="6858001" y="1746504"/>
            <a:ext cx="4647630" cy="799233"/>
          </a:xfrm>
        </p:spPr>
        <p:txBody>
          <a:bodyPr/>
          <a:lstStyle/>
          <a:p>
            <a:r>
              <a:rPr lang="es-ES" dirty="0"/>
              <a:t>HUMANIDADES Y CIENCIAS SOCIALES</a:t>
            </a:r>
          </a:p>
        </p:txBody>
      </p:sp>
      <p:graphicFrame>
        <p:nvGraphicFramePr>
          <p:cNvPr id="11" name="Marcador de contenido 10">
            <a:extLst>
              <a:ext uri="{FF2B5EF4-FFF2-40B4-BE49-F238E27FC236}">
                <a16:creationId xmlns:a16="http://schemas.microsoft.com/office/drawing/2014/main" id="{3EBFFF03-F1CD-9E7A-B0B5-834FFBD3CE48}"/>
              </a:ext>
            </a:extLst>
          </p:cNvPr>
          <p:cNvGraphicFramePr>
            <a:graphicFrameLocks noGrp="1"/>
          </p:cNvGraphicFramePr>
          <p:nvPr>
            <p:ph sz="quarter" idx="4"/>
            <p:extLst>
              <p:ext uri="{D42A27DB-BD31-4B8C-83A1-F6EECF244321}">
                <p14:modId xmlns:p14="http://schemas.microsoft.com/office/powerpoint/2010/main" val="1343094644"/>
              </p:ext>
            </p:extLst>
          </p:nvPr>
        </p:nvGraphicFramePr>
        <p:xfrm>
          <a:off x="6684264" y="2546350"/>
          <a:ext cx="4821936" cy="1952438"/>
        </p:xfrm>
        <a:graphic>
          <a:graphicData uri="http://schemas.openxmlformats.org/drawingml/2006/table">
            <a:tbl>
              <a:tblPr firstRow="1" bandRow="1">
                <a:tableStyleId>{5C22544A-7EE6-4342-B048-85BDC9FD1C3A}</a:tableStyleId>
              </a:tblPr>
              <a:tblGrid>
                <a:gridCol w="2410968">
                  <a:extLst>
                    <a:ext uri="{9D8B030D-6E8A-4147-A177-3AD203B41FA5}">
                      <a16:colId xmlns:a16="http://schemas.microsoft.com/office/drawing/2014/main" val="3330509099"/>
                    </a:ext>
                  </a:extLst>
                </a:gridCol>
                <a:gridCol w="2410968">
                  <a:extLst>
                    <a:ext uri="{9D8B030D-6E8A-4147-A177-3AD203B41FA5}">
                      <a16:colId xmlns:a16="http://schemas.microsoft.com/office/drawing/2014/main" val="1306400143"/>
                    </a:ext>
                  </a:extLst>
                </a:gridCol>
              </a:tblGrid>
              <a:tr h="1148493">
                <a:tc>
                  <a:txBody>
                    <a:bodyPr/>
                    <a:lstStyle/>
                    <a:p>
                      <a:r>
                        <a:rPr lang="es-ES" dirty="0"/>
                        <a:t>4 HORAS</a:t>
                      </a:r>
                    </a:p>
                  </a:txBody>
                  <a:tcPr marL="79009" marR="79009"/>
                </a:tc>
                <a:tc>
                  <a:txBody>
                    <a:bodyPr/>
                    <a:lstStyle/>
                    <a:p>
                      <a:r>
                        <a:rPr lang="es-ES" dirty="0"/>
                        <a:t>HISTORIA DEL MUNDO </a:t>
                      </a:r>
                      <a:r>
                        <a:rPr lang="es-ES" sz="1600" dirty="0"/>
                        <a:t>CONTEMPORÁNEO</a:t>
                      </a:r>
                    </a:p>
                  </a:txBody>
                  <a:tcPr marL="79009" marR="79009"/>
                </a:tc>
                <a:extLst>
                  <a:ext uri="{0D108BD9-81ED-4DB2-BD59-A6C34878D82A}">
                    <a16:rowId xmlns:a16="http://schemas.microsoft.com/office/drawing/2014/main" val="1250754938"/>
                  </a:ext>
                </a:extLst>
              </a:tr>
              <a:tr h="803945">
                <a:tc>
                  <a:txBody>
                    <a:bodyPr/>
                    <a:lstStyle/>
                    <a:p>
                      <a:r>
                        <a:rPr lang="es-ES" dirty="0"/>
                        <a:t>4 HORAS </a:t>
                      </a:r>
                    </a:p>
                  </a:txBody>
                  <a:tcPr marL="79009" marR="79009"/>
                </a:tc>
                <a:tc>
                  <a:txBody>
                    <a:bodyPr/>
                    <a:lstStyle/>
                    <a:p>
                      <a:r>
                        <a:rPr lang="es-ES" dirty="0"/>
                        <a:t>LITERATURA UNIVERSAL</a:t>
                      </a:r>
                    </a:p>
                  </a:txBody>
                  <a:tcPr marL="79009" marR="79009"/>
                </a:tc>
                <a:extLst>
                  <a:ext uri="{0D108BD9-81ED-4DB2-BD59-A6C34878D82A}">
                    <a16:rowId xmlns:a16="http://schemas.microsoft.com/office/drawing/2014/main" val="1168571551"/>
                  </a:ext>
                </a:extLst>
              </a:tr>
            </a:tbl>
          </a:graphicData>
        </a:graphic>
      </p:graphicFrame>
      <p:sp>
        <p:nvSpPr>
          <p:cNvPr id="4" name="Marcador de número de diapositiva 3">
            <a:extLst>
              <a:ext uri="{FF2B5EF4-FFF2-40B4-BE49-F238E27FC236}">
                <a16:creationId xmlns:a16="http://schemas.microsoft.com/office/drawing/2014/main" id="{E7AEBC19-83E8-9443-BB31-E8274DCDA586}"/>
              </a:ext>
            </a:extLst>
          </p:cNvPr>
          <p:cNvSpPr>
            <a:spLocks noGrp="1"/>
          </p:cNvSpPr>
          <p:nvPr>
            <p:ph type="sldNum" sz="quarter" idx="12"/>
          </p:nvPr>
        </p:nvSpPr>
        <p:spPr/>
        <p:txBody>
          <a:bodyPr/>
          <a:lstStyle/>
          <a:p>
            <a:fld id="{DFDF98CC-160E-494C-8C3C-8CDC5FA257DE}" type="slidenum">
              <a:rPr lang="en-US" smtClean="0"/>
              <a:t>3</a:t>
            </a:fld>
            <a:endParaRPr lang="en-US"/>
          </a:p>
        </p:txBody>
      </p:sp>
    </p:spTree>
    <p:extLst>
      <p:ext uri="{BB962C8B-B14F-4D97-AF65-F5344CB8AC3E}">
        <p14:creationId xmlns:p14="http://schemas.microsoft.com/office/powerpoint/2010/main" val="354232728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46E62B-EE4A-0E11-422F-446DAC04BF8B}"/>
              </a:ext>
            </a:extLst>
          </p:cNvPr>
          <p:cNvSpPr>
            <a:spLocks noGrp="1"/>
          </p:cNvSpPr>
          <p:nvPr>
            <p:ph type="title"/>
          </p:nvPr>
        </p:nvSpPr>
        <p:spPr/>
        <p:txBody>
          <a:bodyPr>
            <a:normAutofit/>
          </a:bodyPr>
          <a:lstStyle/>
          <a:p>
            <a:r>
              <a:rPr lang="es-ES" dirty="0"/>
              <a:t>MATERIAS ESPECÍFICAS MODALIDAD</a:t>
            </a:r>
          </a:p>
        </p:txBody>
      </p:sp>
      <p:sp>
        <p:nvSpPr>
          <p:cNvPr id="3" name="Marcador de texto 2">
            <a:extLst>
              <a:ext uri="{FF2B5EF4-FFF2-40B4-BE49-F238E27FC236}">
                <a16:creationId xmlns:a16="http://schemas.microsoft.com/office/drawing/2014/main" id="{AACD5153-AC08-D184-E9FF-DDFC9E136CC6}"/>
              </a:ext>
            </a:extLst>
          </p:cNvPr>
          <p:cNvSpPr>
            <a:spLocks noGrp="1"/>
          </p:cNvSpPr>
          <p:nvPr>
            <p:ph type="body" idx="1"/>
          </p:nvPr>
        </p:nvSpPr>
        <p:spPr>
          <a:xfrm>
            <a:off x="640081" y="1972703"/>
            <a:ext cx="4325112" cy="576262"/>
          </a:xfrm>
        </p:spPr>
        <p:txBody>
          <a:bodyPr/>
          <a:lstStyle/>
          <a:p>
            <a:r>
              <a:rPr lang="es-ES" dirty="0"/>
              <a:t>CIENCIA Y TECNOLOGÍA </a:t>
            </a:r>
          </a:p>
        </p:txBody>
      </p:sp>
      <p:graphicFrame>
        <p:nvGraphicFramePr>
          <p:cNvPr id="10" name="Marcador de contenido 9">
            <a:extLst>
              <a:ext uri="{FF2B5EF4-FFF2-40B4-BE49-F238E27FC236}">
                <a16:creationId xmlns:a16="http://schemas.microsoft.com/office/drawing/2014/main" id="{E687F924-54B3-4FAF-DA7D-A3C66503DF76}"/>
              </a:ext>
            </a:extLst>
          </p:cNvPr>
          <p:cNvGraphicFramePr>
            <a:graphicFrameLocks noGrp="1"/>
          </p:cNvGraphicFramePr>
          <p:nvPr>
            <p:ph sz="half" idx="2"/>
            <p:extLst>
              <p:ext uri="{D42A27DB-BD31-4B8C-83A1-F6EECF244321}">
                <p14:modId xmlns:p14="http://schemas.microsoft.com/office/powerpoint/2010/main" val="2178008520"/>
              </p:ext>
            </p:extLst>
          </p:nvPr>
        </p:nvGraphicFramePr>
        <p:xfrm>
          <a:off x="496956" y="2838173"/>
          <a:ext cx="5022579" cy="3235777"/>
        </p:xfrm>
        <a:graphic>
          <a:graphicData uri="http://schemas.openxmlformats.org/drawingml/2006/table">
            <a:tbl>
              <a:tblPr firstRow="1" bandRow="1">
                <a:tableStyleId>{5C22544A-7EE6-4342-B048-85BDC9FD1C3A}</a:tableStyleId>
              </a:tblPr>
              <a:tblGrid>
                <a:gridCol w="2226425">
                  <a:extLst>
                    <a:ext uri="{9D8B030D-6E8A-4147-A177-3AD203B41FA5}">
                      <a16:colId xmlns:a16="http://schemas.microsoft.com/office/drawing/2014/main" val="3770552868"/>
                    </a:ext>
                  </a:extLst>
                </a:gridCol>
                <a:gridCol w="503145">
                  <a:extLst>
                    <a:ext uri="{9D8B030D-6E8A-4147-A177-3AD203B41FA5}">
                      <a16:colId xmlns:a16="http://schemas.microsoft.com/office/drawing/2014/main" val="4024884191"/>
                    </a:ext>
                  </a:extLst>
                </a:gridCol>
                <a:gridCol w="2293009">
                  <a:extLst>
                    <a:ext uri="{9D8B030D-6E8A-4147-A177-3AD203B41FA5}">
                      <a16:colId xmlns:a16="http://schemas.microsoft.com/office/drawing/2014/main" val="1873755963"/>
                    </a:ext>
                  </a:extLst>
                </a:gridCol>
              </a:tblGrid>
              <a:tr h="479311">
                <a:tc gridSpan="3">
                  <a:txBody>
                    <a:bodyPr/>
                    <a:lstStyle/>
                    <a:p>
                      <a:r>
                        <a:rPr lang="es-ES"/>
                        <a:t>ELEGIR UN BLOQUE (4 HORAS CADA MATERIA)</a:t>
                      </a:r>
                      <a:endParaRPr lang="es-ES" dirty="0"/>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898265797"/>
                  </a:ext>
                </a:extLst>
              </a:tr>
              <a:tr h="766897">
                <a:tc>
                  <a:txBody>
                    <a:bodyPr/>
                    <a:lstStyle/>
                    <a:p>
                      <a:r>
                        <a:rPr lang="es-ES" dirty="0">
                          <a:solidFill>
                            <a:schemeClr val="tx1"/>
                          </a:solidFill>
                        </a:rPr>
                        <a:t>BIOLOGÍA Y GEOLOGÍA</a:t>
                      </a:r>
                    </a:p>
                  </a:txBody>
                  <a:tcPr>
                    <a:solidFill>
                      <a:schemeClr val="accent4">
                        <a:lumMod val="40000"/>
                        <a:lumOff val="60000"/>
                      </a:schemeClr>
                    </a:solidFill>
                  </a:tcPr>
                </a:tc>
                <a:tc>
                  <a:txBody>
                    <a:bodyPr/>
                    <a:lstStyle/>
                    <a:p>
                      <a:pPr lvl="0">
                        <a:buNone/>
                      </a:pPr>
                      <a:endParaRPr lang="es-ES" dirty="0">
                        <a:solidFill>
                          <a:schemeClr val="tx1"/>
                        </a:solidFill>
                      </a:endParaRPr>
                    </a:p>
                    <a:p>
                      <a:pPr lvl="0">
                        <a:buNone/>
                      </a:pPr>
                      <a:r>
                        <a:rPr lang="es-ES" dirty="0">
                          <a:solidFill>
                            <a:schemeClr val="tx1"/>
                          </a:solidFill>
                        </a:rPr>
                        <a:t>     +</a:t>
                      </a:r>
                    </a:p>
                  </a:txBody>
                  <a:tcPr>
                    <a:solidFill>
                      <a:schemeClr val="accent4">
                        <a:lumMod val="40000"/>
                        <a:lumOff val="60000"/>
                      </a:schemeClr>
                    </a:solidFill>
                  </a:tcPr>
                </a:tc>
                <a:tc>
                  <a:txBody>
                    <a:bodyPr/>
                    <a:lstStyle/>
                    <a:p>
                      <a:r>
                        <a:rPr lang="es-ES" dirty="0">
                          <a:solidFill>
                            <a:schemeClr val="tx1"/>
                          </a:solidFill>
                        </a:rPr>
                        <a:t>ANATOMÍA APLICADA</a:t>
                      </a:r>
                    </a:p>
                  </a:txBody>
                  <a:tcPr>
                    <a:solidFill>
                      <a:schemeClr val="accent4">
                        <a:lumMod val="40000"/>
                        <a:lumOff val="60000"/>
                      </a:schemeClr>
                    </a:solidFill>
                  </a:tcPr>
                </a:tc>
                <a:extLst>
                  <a:ext uri="{0D108BD9-81ED-4DB2-BD59-A6C34878D82A}">
                    <a16:rowId xmlns:a16="http://schemas.microsoft.com/office/drawing/2014/main" val="3038013540"/>
                  </a:ext>
                </a:extLst>
              </a:tr>
              <a:tr h="766897">
                <a:tc>
                  <a:txBody>
                    <a:bodyPr/>
                    <a:lstStyle/>
                    <a:p>
                      <a:r>
                        <a:rPr lang="es-ES" dirty="0"/>
                        <a:t>DIBUJO </a:t>
                      </a:r>
                      <a:r>
                        <a:rPr lang="es-ES" sz="1800" kern="1200" dirty="0">
                          <a:solidFill>
                            <a:schemeClr val="tx1"/>
                          </a:solidFill>
                          <a:latin typeface="+mn-lt"/>
                          <a:ea typeface="+mn-ea"/>
                          <a:cs typeface="+mn-cs"/>
                        </a:rPr>
                        <a:t>TÉCNICO</a:t>
                      </a:r>
                      <a:r>
                        <a:rPr lang="es-ES" dirty="0"/>
                        <a:t> I</a:t>
                      </a:r>
                    </a:p>
                  </a:txBody>
                  <a:tcPr>
                    <a:solidFill>
                      <a:schemeClr val="accent6">
                        <a:lumMod val="20000"/>
                        <a:lumOff val="80000"/>
                      </a:schemeClr>
                    </a:solidFill>
                  </a:tcPr>
                </a:tc>
                <a:tc>
                  <a:txBody>
                    <a:bodyPr/>
                    <a:lstStyle/>
                    <a:p>
                      <a:pPr lvl="0">
                        <a:buNone/>
                      </a:pPr>
                      <a:r>
                        <a:rPr lang="es-ES" dirty="0"/>
                        <a:t>   </a:t>
                      </a:r>
                    </a:p>
                    <a:p>
                      <a:pPr lvl="0">
                        <a:buNone/>
                      </a:pPr>
                      <a:r>
                        <a:rPr lang="es-ES" dirty="0"/>
                        <a:t>     +</a:t>
                      </a:r>
                    </a:p>
                  </a:txBody>
                  <a:tcPr>
                    <a:solidFill>
                      <a:schemeClr val="accent6">
                        <a:lumMod val="20000"/>
                        <a:lumOff val="80000"/>
                      </a:schemeClr>
                    </a:solidFill>
                  </a:tcPr>
                </a:tc>
                <a:tc>
                  <a:txBody>
                    <a:bodyPr/>
                    <a:lstStyle/>
                    <a:p>
                      <a:r>
                        <a:rPr lang="es-ES" dirty="0"/>
                        <a:t>TECNOLOGÍA E INGENIERÍA I</a:t>
                      </a:r>
                    </a:p>
                  </a:txBody>
                  <a:tcPr>
                    <a:solidFill>
                      <a:schemeClr val="accent6">
                        <a:lumMod val="20000"/>
                        <a:lumOff val="80000"/>
                      </a:schemeClr>
                    </a:solidFill>
                  </a:tcPr>
                </a:tc>
                <a:extLst>
                  <a:ext uri="{0D108BD9-81ED-4DB2-BD59-A6C34878D82A}">
                    <a16:rowId xmlns:a16="http://schemas.microsoft.com/office/drawing/2014/main" val="3870585221"/>
                  </a:ext>
                </a:extLst>
              </a:tr>
              <a:tr h="766897">
                <a:tc>
                  <a:txBody>
                    <a:bodyPr/>
                    <a:lstStyle/>
                    <a:p>
                      <a:r>
                        <a:rPr lang="es-ES" dirty="0"/>
                        <a:t>ECONOMÍA</a:t>
                      </a:r>
                    </a:p>
                  </a:txBody>
                  <a:tcPr>
                    <a:solidFill>
                      <a:schemeClr val="tx2">
                        <a:lumMod val="25000"/>
                        <a:lumOff val="75000"/>
                      </a:schemeClr>
                    </a:solidFill>
                  </a:tcPr>
                </a:tc>
                <a:tc>
                  <a:txBody>
                    <a:bodyPr/>
                    <a:lstStyle/>
                    <a:p>
                      <a:pPr lvl="0">
                        <a:buNone/>
                      </a:pPr>
                      <a:endParaRPr lang="es-ES" dirty="0"/>
                    </a:p>
                    <a:p>
                      <a:pPr lvl="0">
                        <a:buNone/>
                      </a:pPr>
                      <a:r>
                        <a:rPr lang="es-ES" dirty="0"/>
                        <a:t>+</a:t>
                      </a:r>
                    </a:p>
                  </a:txBody>
                  <a:tcPr>
                    <a:solidFill>
                      <a:schemeClr val="tx2">
                        <a:lumMod val="25000"/>
                        <a:lumOff val="75000"/>
                      </a:schemeClr>
                    </a:solidFill>
                  </a:tcPr>
                </a:tc>
                <a:tc>
                  <a:txBody>
                    <a:bodyPr/>
                    <a:lstStyle/>
                    <a:p>
                      <a:r>
                        <a:rPr lang="es-ES" dirty="0"/>
                        <a:t>TECNOLOGÍA E INGENIERÍA I</a:t>
                      </a:r>
                    </a:p>
                  </a:txBody>
                  <a:tcPr>
                    <a:solidFill>
                      <a:schemeClr val="tx2">
                        <a:lumMod val="25000"/>
                        <a:lumOff val="75000"/>
                      </a:schemeClr>
                    </a:solidFill>
                  </a:tcPr>
                </a:tc>
                <a:extLst>
                  <a:ext uri="{0D108BD9-81ED-4DB2-BD59-A6C34878D82A}">
                    <a16:rowId xmlns:a16="http://schemas.microsoft.com/office/drawing/2014/main" val="916900820"/>
                  </a:ext>
                </a:extLst>
              </a:tr>
            </a:tbl>
          </a:graphicData>
        </a:graphic>
      </p:graphicFrame>
      <p:sp>
        <p:nvSpPr>
          <p:cNvPr id="5" name="Marcador de texto 4">
            <a:extLst>
              <a:ext uri="{FF2B5EF4-FFF2-40B4-BE49-F238E27FC236}">
                <a16:creationId xmlns:a16="http://schemas.microsoft.com/office/drawing/2014/main" id="{4CA01812-C5E8-56EA-6325-5C17C33177CB}"/>
              </a:ext>
            </a:extLst>
          </p:cNvPr>
          <p:cNvSpPr>
            <a:spLocks noGrp="1"/>
          </p:cNvSpPr>
          <p:nvPr>
            <p:ph type="body" sz="quarter" idx="3"/>
          </p:nvPr>
        </p:nvSpPr>
        <p:spPr>
          <a:xfrm>
            <a:off x="6098951" y="2039112"/>
            <a:ext cx="5022579" cy="794704"/>
          </a:xfrm>
        </p:spPr>
        <p:txBody>
          <a:bodyPr/>
          <a:lstStyle/>
          <a:p>
            <a:r>
              <a:rPr lang="es-ES" dirty="0"/>
              <a:t>HUMANIDADES Y CIENCIAS SOCIALES</a:t>
            </a:r>
          </a:p>
        </p:txBody>
      </p:sp>
      <p:graphicFrame>
        <p:nvGraphicFramePr>
          <p:cNvPr id="11" name="Marcador de contenido 10">
            <a:extLst>
              <a:ext uri="{FF2B5EF4-FFF2-40B4-BE49-F238E27FC236}">
                <a16:creationId xmlns:a16="http://schemas.microsoft.com/office/drawing/2014/main" id="{A180FCBF-EC82-B83F-AF1F-CBAAF3CF28B3}"/>
              </a:ext>
            </a:extLst>
          </p:cNvPr>
          <p:cNvGraphicFramePr>
            <a:graphicFrameLocks noGrp="1"/>
          </p:cNvGraphicFramePr>
          <p:nvPr>
            <p:ph sz="quarter" idx="4"/>
            <p:extLst>
              <p:ext uri="{D42A27DB-BD31-4B8C-83A1-F6EECF244321}">
                <p14:modId xmlns:p14="http://schemas.microsoft.com/office/powerpoint/2010/main" val="1359462882"/>
              </p:ext>
            </p:extLst>
          </p:nvPr>
        </p:nvGraphicFramePr>
        <p:xfrm>
          <a:off x="6073913" y="2915478"/>
          <a:ext cx="5065892" cy="3325950"/>
        </p:xfrm>
        <a:graphic>
          <a:graphicData uri="http://schemas.openxmlformats.org/drawingml/2006/table">
            <a:tbl>
              <a:tblPr firstRow="1" bandRow="1">
                <a:tableStyleId>{5C22544A-7EE6-4342-B048-85BDC9FD1C3A}</a:tableStyleId>
              </a:tblPr>
              <a:tblGrid>
                <a:gridCol w="2735427">
                  <a:extLst>
                    <a:ext uri="{9D8B030D-6E8A-4147-A177-3AD203B41FA5}">
                      <a16:colId xmlns:a16="http://schemas.microsoft.com/office/drawing/2014/main" val="1926102346"/>
                    </a:ext>
                  </a:extLst>
                </a:gridCol>
                <a:gridCol w="641319">
                  <a:extLst>
                    <a:ext uri="{9D8B030D-6E8A-4147-A177-3AD203B41FA5}">
                      <a16:colId xmlns:a16="http://schemas.microsoft.com/office/drawing/2014/main" val="2924914730"/>
                    </a:ext>
                  </a:extLst>
                </a:gridCol>
                <a:gridCol w="1689146">
                  <a:extLst>
                    <a:ext uri="{9D8B030D-6E8A-4147-A177-3AD203B41FA5}">
                      <a16:colId xmlns:a16="http://schemas.microsoft.com/office/drawing/2014/main" val="3324131552"/>
                    </a:ext>
                  </a:extLst>
                </a:gridCol>
              </a:tblGrid>
              <a:tr h="392184">
                <a:tc gridSpan="3">
                  <a:txBody>
                    <a:bodyPr/>
                    <a:lstStyle/>
                    <a:p>
                      <a:r>
                        <a:rPr lang="es-ES" dirty="0"/>
                        <a:t>ELEGIR UN BLOQUE (4 HORAS CADA MATERIA)</a:t>
                      </a:r>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222978376"/>
                  </a:ext>
                </a:extLst>
              </a:tr>
              <a:tr h="1045826">
                <a:tc>
                  <a:txBody>
                    <a:bodyPr/>
                    <a:lstStyle/>
                    <a:p>
                      <a:r>
                        <a:rPr lang="es-ES" dirty="0"/>
                        <a:t>MATEMÁTICAS APLICADAS A LAS CCSS</a:t>
                      </a:r>
                    </a:p>
                  </a:txBody>
                  <a:tcPr>
                    <a:solidFill>
                      <a:schemeClr val="accent4">
                        <a:lumMod val="40000"/>
                        <a:lumOff val="60000"/>
                      </a:schemeClr>
                    </a:solidFill>
                  </a:tcPr>
                </a:tc>
                <a:tc>
                  <a:txBody>
                    <a:bodyPr/>
                    <a:lstStyle/>
                    <a:p>
                      <a:endParaRPr lang="es-ES"/>
                    </a:p>
                    <a:p>
                      <a:pPr lvl="0">
                        <a:buNone/>
                      </a:pPr>
                      <a:r>
                        <a:rPr lang="es-ES" dirty="0"/>
                        <a:t>          +</a:t>
                      </a:r>
                    </a:p>
                  </a:txBody>
                  <a:tcPr>
                    <a:solidFill>
                      <a:schemeClr val="accent4">
                        <a:lumMod val="40000"/>
                        <a:lumOff val="60000"/>
                      </a:schemeClr>
                    </a:solidFill>
                  </a:tcPr>
                </a:tc>
                <a:tc>
                  <a:txBody>
                    <a:bodyPr/>
                    <a:lstStyle/>
                    <a:p>
                      <a:r>
                        <a:rPr lang="es-ES" dirty="0"/>
                        <a:t>ECONOMÍA</a:t>
                      </a:r>
                    </a:p>
                  </a:txBody>
                  <a:tcPr>
                    <a:solidFill>
                      <a:schemeClr val="accent4">
                        <a:lumMod val="40000"/>
                        <a:lumOff val="60000"/>
                      </a:schemeClr>
                    </a:solidFill>
                  </a:tcPr>
                </a:tc>
                <a:extLst>
                  <a:ext uri="{0D108BD9-81ED-4DB2-BD59-A6C34878D82A}">
                    <a16:rowId xmlns:a16="http://schemas.microsoft.com/office/drawing/2014/main" val="655600073"/>
                  </a:ext>
                </a:extLst>
              </a:tr>
              <a:tr h="820022">
                <a:tc>
                  <a:txBody>
                    <a:bodyPr/>
                    <a:lstStyle/>
                    <a:p>
                      <a:r>
                        <a:rPr lang="es-ES" dirty="0"/>
                        <a:t>ECONOMÍA</a:t>
                      </a:r>
                    </a:p>
                  </a:txBody>
                  <a:tcPr>
                    <a:solidFill>
                      <a:schemeClr val="accent6">
                        <a:lumMod val="20000"/>
                        <a:lumOff val="80000"/>
                      </a:schemeClr>
                    </a:solidFill>
                  </a:tcPr>
                </a:tc>
                <a:tc>
                  <a:txBody>
                    <a:bodyPr/>
                    <a:lstStyle/>
                    <a:p>
                      <a:pPr lvl="0">
                        <a:buNone/>
                      </a:pPr>
                      <a:r>
                        <a:rPr lang="es-ES" dirty="0"/>
                        <a:t>          +</a:t>
                      </a:r>
                    </a:p>
                  </a:txBody>
                  <a:tcPr>
                    <a:solidFill>
                      <a:schemeClr val="accent6">
                        <a:lumMod val="20000"/>
                        <a:lumOff val="80000"/>
                      </a:schemeClr>
                    </a:solidFill>
                  </a:tcPr>
                </a:tc>
                <a:tc>
                  <a:txBody>
                    <a:bodyPr/>
                    <a:lstStyle/>
                    <a:p>
                      <a:r>
                        <a:rPr lang="es-ES" dirty="0"/>
                        <a:t>LATÍN I</a:t>
                      </a:r>
                    </a:p>
                  </a:txBody>
                  <a:tcPr>
                    <a:solidFill>
                      <a:schemeClr val="accent6">
                        <a:lumMod val="20000"/>
                        <a:lumOff val="80000"/>
                      </a:schemeClr>
                    </a:solidFill>
                  </a:tcPr>
                </a:tc>
                <a:extLst>
                  <a:ext uri="{0D108BD9-81ED-4DB2-BD59-A6C34878D82A}">
                    <a16:rowId xmlns:a16="http://schemas.microsoft.com/office/drawing/2014/main" val="1927911553"/>
                  </a:ext>
                </a:extLst>
              </a:tr>
              <a:tr h="820022">
                <a:tc>
                  <a:txBody>
                    <a:bodyPr/>
                    <a:lstStyle/>
                    <a:p>
                      <a:r>
                        <a:rPr lang="es-ES" dirty="0"/>
                        <a:t>LATÍN I</a:t>
                      </a:r>
                    </a:p>
                  </a:txBody>
                  <a:tcPr>
                    <a:solidFill>
                      <a:schemeClr val="tx2">
                        <a:lumMod val="25000"/>
                        <a:lumOff val="75000"/>
                      </a:schemeClr>
                    </a:solidFill>
                  </a:tcPr>
                </a:tc>
                <a:tc>
                  <a:txBody>
                    <a:bodyPr/>
                    <a:lstStyle/>
                    <a:p>
                      <a:r>
                        <a:rPr lang="es-ES" dirty="0"/>
                        <a:t>      +</a:t>
                      </a:r>
                    </a:p>
                  </a:txBody>
                  <a:tcPr>
                    <a:solidFill>
                      <a:schemeClr val="tx2">
                        <a:lumMod val="25000"/>
                        <a:lumOff val="75000"/>
                      </a:schemeClr>
                    </a:solidFill>
                  </a:tcPr>
                </a:tc>
                <a:tc>
                  <a:txBody>
                    <a:bodyPr/>
                    <a:lstStyle/>
                    <a:p>
                      <a:r>
                        <a:rPr lang="es-ES" dirty="0"/>
                        <a:t>GRIEGO I</a:t>
                      </a:r>
                    </a:p>
                  </a:txBody>
                  <a:tcPr>
                    <a:solidFill>
                      <a:schemeClr val="tx2">
                        <a:lumMod val="25000"/>
                        <a:lumOff val="75000"/>
                      </a:schemeClr>
                    </a:solidFill>
                  </a:tcPr>
                </a:tc>
                <a:extLst>
                  <a:ext uri="{0D108BD9-81ED-4DB2-BD59-A6C34878D82A}">
                    <a16:rowId xmlns:a16="http://schemas.microsoft.com/office/drawing/2014/main" val="2556708494"/>
                  </a:ext>
                </a:extLst>
              </a:tr>
            </a:tbl>
          </a:graphicData>
        </a:graphic>
      </p:graphicFrame>
      <p:sp>
        <p:nvSpPr>
          <p:cNvPr id="9" name="Marcador de número de diapositiva 8">
            <a:extLst>
              <a:ext uri="{FF2B5EF4-FFF2-40B4-BE49-F238E27FC236}">
                <a16:creationId xmlns:a16="http://schemas.microsoft.com/office/drawing/2014/main" id="{C0BEE4CE-DFAB-FE88-827F-2E9CE953F715}"/>
              </a:ext>
            </a:extLst>
          </p:cNvPr>
          <p:cNvSpPr>
            <a:spLocks noGrp="1"/>
          </p:cNvSpPr>
          <p:nvPr>
            <p:ph type="sldNum" sz="quarter" idx="12"/>
          </p:nvPr>
        </p:nvSpPr>
        <p:spPr/>
        <p:txBody>
          <a:bodyPr/>
          <a:lstStyle/>
          <a:p>
            <a:fld id="{DFDF98CC-160E-494C-8C3C-8CDC5FA257DE}" type="slidenum">
              <a:rPr lang="en-US" smtClean="0"/>
              <a:t>4</a:t>
            </a:fld>
            <a:endParaRPr lang="en-US"/>
          </a:p>
        </p:txBody>
      </p:sp>
    </p:spTree>
    <p:extLst>
      <p:ext uri="{BB962C8B-B14F-4D97-AF65-F5344CB8AC3E}">
        <p14:creationId xmlns:p14="http://schemas.microsoft.com/office/powerpoint/2010/main" val="198113025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A46735-AD5E-0FF2-B382-4020F324359A}"/>
              </a:ext>
            </a:extLst>
          </p:cNvPr>
          <p:cNvSpPr>
            <a:spLocks noGrp="1"/>
          </p:cNvSpPr>
          <p:nvPr>
            <p:ph type="title"/>
          </p:nvPr>
        </p:nvSpPr>
        <p:spPr>
          <a:xfrm>
            <a:off x="765005" y="976159"/>
            <a:ext cx="2910883" cy="4069973"/>
          </a:xfrm>
        </p:spPr>
        <p:txBody>
          <a:bodyPr>
            <a:normAutofit/>
          </a:bodyPr>
          <a:lstStyle/>
          <a:p>
            <a:r>
              <a:rPr lang="es-ES" sz="4000" dirty="0"/>
              <a:t>MATERIAS OPTATIVAS</a:t>
            </a:r>
            <a:br>
              <a:rPr lang="es-ES" sz="4000" dirty="0"/>
            </a:br>
            <a:br>
              <a:rPr lang="es-ES" sz="4000" dirty="0"/>
            </a:br>
            <a:br>
              <a:rPr lang="es-ES" sz="4000" dirty="0"/>
            </a:br>
            <a:r>
              <a:rPr lang="es-ES" sz="1600" b="1" dirty="0"/>
              <a:t>PARA IMPARTIR LAS OPTATIVAS TIENE QUE HABER UN MÍNIMO DE 7 ALUMNOS MATRICULADOS.</a:t>
            </a:r>
            <a:br>
              <a:rPr lang="es-ES" sz="1600" dirty="0"/>
            </a:br>
            <a:endParaRPr lang="es-ES" sz="1600" dirty="0"/>
          </a:p>
        </p:txBody>
      </p:sp>
      <p:graphicFrame>
        <p:nvGraphicFramePr>
          <p:cNvPr id="10" name="Marcador de contenido 9">
            <a:extLst>
              <a:ext uri="{FF2B5EF4-FFF2-40B4-BE49-F238E27FC236}">
                <a16:creationId xmlns:a16="http://schemas.microsoft.com/office/drawing/2014/main" id="{36BACEDC-3802-58A1-23AF-1905E4D0507F}"/>
              </a:ext>
            </a:extLst>
          </p:cNvPr>
          <p:cNvGraphicFramePr>
            <a:graphicFrameLocks noGrp="1"/>
          </p:cNvGraphicFramePr>
          <p:nvPr>
            <p:ph idx="1"/>
            <p:extLst>
              <p:ext uri="{D42A27DB-BD31-4B8C-83A1-F6EECF244321}">
                <p14:modId xmlns:p14="http://schemas.microsoft.com/office/powerpoint/2010/main" val="781211255"/>
              </p:ext>
            </p:extLst>
          </p:nvPr>
        </p:nvGraphicFramePr>
        <p:xfrm>
          <a:off x="4428024" y="1005086"/>
          <a:ext cx="6998970" cy="5196840"/>
        </p:xfrm>
        <a:graphic>
          <a:graphicData uri="http://schemas.openxmlformats.org/drawingml/2006/table">
            <a:tbl>
              <a:tblPr firstRow="1" bandRow="1">
                <a:tableStyleId>{5C22544A-7EE6-4342-B048-85BDC9FD1C3A}</a:tableStyleId>
              </a:tblPr>
              <a:tblGrid>
                <a:gridCol w="2416810">
                  <a:extLst>
                    <a:ext uri="{9D8B030D-6E8A-4147-A177-3AD203B41FA5}">
                      <a16:colId xmlns:a16="http://schemas.microsoft.com/office/drawing/2014/main" val="894899283"/>
                    </a:ext>
                  </a:extLst>
                </a:gridCol>
                <a:gridCol w="4582160">
                  <a:extLst>
                    <a:ext uri="{9D8B030D-6E8A-4147-A177-3AD203B41FA5}">
                      <a16:colId xmlns:a16="http://schemas.microsoft.com/office/drawing/2014/main" val="3586827622"/>
                    </a:ext>
                  </a:extLst>
                </a:gridCol>
              </a:tblGrid>
              <a:tr h="737616">
                <a:tc gridSpan="2">
                  <a:txBody>
                    <a:bodyPr/>
                    <a:lstStyle/>
                    <a:p>
                      <a:r>
                        <a:rPr lang="es-ES" sz="3300"/>
                        <a:t>ELEGIR UNA</a:t>
                      </a:r>
                    </a:p>
                  </a:txBody>
                  <a:tcPr marL="167640" marR="167640" marT="83820" marB="83820"/>
                </a:tc>
                <a:tc hMerge="1">
                  <a:txBody>
                    <a:bodyPr/>
                    <a:lstStyle/>
                    <a:p>
                      <a:endParaRPr lang="es-ES"/>
                    </a:p>
                  </a:txBody>
                  <a:tcPr/>
                </a:tc>
                <a:extLst>
                  <a:ext uri="{0D108BD9-81ED-4DB2-BD59-A6C34878D82A}">
                    <a16:rowId xmlns:a16="http://schemas.microsoft.com/office/drawing/2014/main" val="3398640998"/>
                  </a:ext>
                </a:extLst>
              </a:tr>
              <a:tr h="737616">
                <a:tc>
                  <a:txBody>
                    <a:bodyPr/>
                    <a:lstStyle/>
                    <a:p>
                      <a:r>
                        <a:rPr lang="es-ES" sz="3300"/>
                        <a:t>2 HORAS</a:t>
                      </a:r>
                    </a:p>
                  </a:txBody>
                  <a:tcPr marL="167640" marR="167640" marT="83820" marB="83820"/>
                </a:tc>
                <a:tc>
                  <a:txBody>
                    <a:bodyPr/>
                    <a:lstStyle/>
                    <a:p>
                      <a:r>
                        <a:rPr lang="es-ES" sz="3300"/>
                        <a:t>FRANCÉS I</a:t>
                      </a:r>
                    </a:p>
                  </a:txBody>
                  <a:tcPr marL="167640" marR="167640" marT="83820" marB="83820"/>
                </a:tc>
                <a:extLst>
                  <a:ext uri="{0D108BD9-81ED-4DB2-BD59-A6C34878D82A}">
                    <a16:rowId xmlns:a16="http://schemas.microsoft.com/office/drawing/2014/main" val="2594038135"/>
                  </a:ext>
                </a:extLst>
              </a:tr>
              <a:tr h="1240536">
                <a:tc>
                  <a:txBody>
                    <a:bodyPr/>
                    <a:lstStyle/>
                    <a:p>
                      <a:pPr lvl="0">
                        <a:buNone/>
                      </a:pPr>
                      <a:r>
                        <a:rPr lang="es-ES" sz="3300"/>
                        <a:t>2 HORAS</a:t>
                      </a:r>
                    </a:p>
                  </a:txBody>
                  <a:tcPr marL="167640" marR="167640" marT="83820" marB="83820"/>
                </a:tc>
                <a:tc>
                  <a:txBody>
                    <a:bodyPr/>
                    <a:lstStyle/>
                    <a:p>
                      <a:pPr lvl="0">
                        <a:buNone/>
                      </a:pPr>
                      <a:r>
                        <a:rPr lang="es-ES" sz="3300" dirty="0"/>
                        <a:t>CULTURA CIENTÍFICA</a:t>
                      </a:r>
                    </a:p>
                  </a:txBody>
                  <a:tcPr marL="167640" marR="167640" marT="83820" marB="83820"/>
                </a:tc>
                <a:extLst>
                  <a:ext uri="{0D108BD9-81ED-4DB2-BD59-A6C34878D82A}">
                    <a16:rowId xmlns:a16="http://schemas.microsoft.com/office/drawing/2014/main" val="2090036843"/>
                  </a:ext>
                </a:extLst>
              </a:tr>
              <a:tr h="737616">
                <a:tc>
                  <a:txBody>
                    <a:bodyPr/>
                    <a:lstStyle/>
                    <a:p>
                      <a:pPr lvl="0">
                        <a:buNone/>
                      </a:pPr>
                      <a:r>
                        <a:rPr lang="es-ES" sz="3300"/>
                        <a:t>2 HORAS</a:t>
                      </a:r>
                    </a:p>
                  </a:txBody>
                  <a:tcPr marL="167640" marR="167640" marT="83820" marB="83820"/>
                </a:tc>
                <a:tc>
                  <a:txBody>
                    <a:bodyPr/>
                    <a:lstStyle/>
                    <a:p>
                      <a:pPr lvl="0">
                        <a:buNone/>
                      </a:pPr>
                      <a:r>
                        <a:rPr lang="es-ES" sz="3300"/>
                        <a:t>RELIGIÓN</a:t>
                      </a:r>
                    </a:p>
                  </a:txBody>
                  <a:tcPr marL="167640" marR="167640" marT="83820" marB="83820"/>
                </a:tc>
                <a:extLst>
                  <a:ext uri="{0D108BD9-81ED-4DB2-BD59-A6C34878D82A}">
                    <a16:rowId xmlns:a16="http://schemas.microsoft.com/office/drawing/2014/main" val="4156637186"/>
                  </a:ext>
                </a:extLst>
              </a:tr>
              <a:tr h="1743456">
                <a:tc>
                  <a:txBody>
                    <a:bodyPr/>
                    <a:lstStyle/>
                    <a:p>
                      <a:r>
                        <a:rPr lang="es-ES" sz="3300"/>
                        <a:t>2 HORAS</a:t>
                      </a:r>
                    </a:p>
                  </a:txBody>
                  <a:tcPr marL="167640" marR="167640" marT="83820" marB="83820"/>
                </a:tc>
                <a:tc>
                  <a:txBody>
                    <a:bodyPr/>
                    <a:lstStyle/>
                    <a:p>
                      <a:r>
                        <a:rPr lang="es-ES" sz="3300"/>
                        <a:t>TECNOLOGÍAS DE LA INFORMACIÓN Y LA COMUNICACIÓN</a:t>
                      </a:r>
                    </a:p>
                  </a:txBody>
                  <a:tcPr marL="167640" marR="167640" marT="83820" marB="83820"/>
                </a:tc>
                <a:extLst>
                  <a:ext uri="{0D108BD9-81ED-4DB2-BD59-A6C34878D82A}">
                    <a16:rowId xmlns:a16="http://schemas.microsoft.com/office/drawing/2014/main" val="281932066"/>
                  </a:ext>
                </a:extLst>
              </a:tr>
            </a:tbl>
          </a:graphicData>
        </a:graphic>
      </p:graphicFrame>
      <p:sp>
        <p:nvSpPr>
          <p:cNvPr id="9" name="Marcador de número de diapositiva 8">
            <a:extLst>
              <a:ext uri="{FF2B5EF4-FFF2-40B4-BE49-F238E27FC236}">
                <a16:creationId xmlns:a16="http://schemas.microsoft.com/office/drawing/2014/main" id="{2E480D7A-77D8-847E-F07C-B1D98B46C287}"/>
              </a:ext>
            </a:extLst>
          </p:cNvPr>
          <p:cNvSpPr>
            <a:spLocks noGrp="1"/>
          </p:cNvSpPr>
          <p:nvPr>
            <p:ph type="sldNum" sz="quarter" idx="12"/>
          </p:nvPr>
        </p:nvSpPr>
        <p:spPr/>
        <p:txBody>
          <a:bodyPr>
            <a:normAutofit fontScale="92500" lnSpcReduction="10000"/>
          </a:bodyPr>
          <a:lstStyle/>
          <a:p>
            <a:pPr>
              <a:spcAft>
                <a:spcPts val="600"/>
              </a:spcAft>
            </a:pPr>
            <a:fld id="{DFDF98CC-160E-494C-8C3C-8CDC5FA257DE}" type="slidenum">
              <a:rPr lang="en-US" smtClean="0"/>
              <a:pPr>
                <a:spcAft>
                  <a:spcPts val="600"/>
                </a:spcAft>
              </a:pPr>
              <a:t>5</a:t>
            </a:fld>
            <a:endParaRPr lang="en-US"/>
          </a:p>
        </p:txBody>
      </p:sp>
    </p:spTree>
    <p:extLst>
      <p:ext uri="{BB962C8B-B14F-4D97-AF65-F5344CB8AC3E}">
        <p14:creationId xmlns:p14="http://schemas.microsoft.com/office/powerpoint/2010/main" val="27074170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CABF1F-9321-1646-BFA4-CADE22FE4901}"/>
              </a:ext>
            </a:extLst>
          </p:cNvPr>
          <p:cNvSpPr>
            <a:spLocks noGrp="1"/>
          </p:cNvSpPr>
          <p:nvPr>
            <p:ph type="title"/>
          </p:nvPr>
        </p:nvSpPr>
        <p:spPr>
          <a:xfrm>
            <a:off x="1709928" y="978408"/>
            <a:ext cx="8650396" cy="4878928"/>
          </a:xfrm>
        </p:spPr>
        <p:txBody>
          <a:bodyPr>
            <a:normAutofit fontScale="90000"/>
          </a:bodyPr>
          <a:lstStyle/>
          <a:p>
            <a:r>
              <a:rPr lang="es-ES" sz="3100" dirty="0"/>
              <a:t>Cultura Científica</a:t>
            </a:r>
            <a:br>
              <a:rPr lang="es-ES" sz="2400" dirty="0"/>
            </a:br>
            <a:br>
              <a:rPr lang="es-ES" sz="1600" dirty="0"/>
            </a:br>
            <a:r>
              <a:rPr lang="es-ES" sz="1600" b="0" dirty="0"/>
              <a:t>A. </a:t>
            </a:r>
            <a:r>
              <a:rPr lang="es-ES" sz="1600" dirty="0"/>
              <a:t>Ciencia y sociedad</a:t>
            </a:r>
            <a:r>
              <a:rPr lang="es-ES" sz="1600" b="0" dirty="0"/>
              <a:t>, se analizan las particularidades del trabajo de investigación en el ámbito científico, así como sus factores condicionantes y las repercusiones sobre la sociedad de los avances en este campo.</a:t>
            </a:r>
            <a:br>
              <a:rPr lang="es-ES" sz="1600" b="0" dirty="0"/>
            </a:br>
            <a:br>
              <a:rPr lang="es-ES" sz="1600" b="0" dirty="0"/>
            </a:br>
            <a:r>
              <a:rPr lang="es-ES" sz="1600" b="0" dirty="0"/>
              <a:t>B. </a:t>
            </a:r>
            <a:r>
              <a:rPr lang="es-ES" sz="1600" dirty="0"/>
              <a:t>Biomedicina y calidad de vida</a:t>
            </a:r>
            <a:r>
              <a:rPr lang="es-ES" sz="1600" b="0" dirty="0"/>
              <a:t>, se articula en torno al estudio de las diferentes disciplinas médicas </a:t>
            </a:r>
            <a:r>
              <a:rPr lang="es-ES" sz="1600" b="0" dirty="0" err="1"/>
              <a:t>englosadas</a:t>
            </a:r>
            <a:r>
              <a:rPr lang="es-ES" sz="1600" b="0" dirty="0"/>
              <a:t> dentro de los sistemas sanitarios. Asimismo, se analizan los principales tipos de enfermedades infecto-contagiosas y no transmisibles. </a:t>
            </a:r>
            <a:br>
              <a:rPr lang="es-ES" sz="1600" b="0" dirty="0"/>
            </a:br>
            <a:br>
              <a:rPr lang="es-ES" sz="1600" b="0" dirty="0"/>
            </a:br>
            <a:r>
              <a:rPr lang="es-ES" sz="1600" b="0" dirty="0"/>
              <a:t>C. </a:t>
            </a:r>
            <a:r>
              <a:rPr lang="es-ES" sz="1600" dirty="0"/>
              <a:t>Revolución genética </a:t>
            </a:r>
            <a:r>
              <a:rPr lang="es-ES" sz="1600" b="0" dirty="0"/>
              <a:t>desarrolla el análisis crítico y con perspectiva ética de las técnicas de manipulación genética y aplicaciones de la Biotecnología.</a:t>
            </a:r>
            <a:br>
              <a:rPr lang="es-ES" sz="1600" b="0" dirty="0"/>
            </a:br>
            <a:br>
              <a:rPr lang="es-ES" sz="1600" b="0" dirty="0"/>
            </a:br>
            <a:r>
              <a:rPr lang="es-ES" sz="1600" b="0" dirty="0"/>
              <a:t>D. </a:t>
            </a:r>
            <a:r>
              <a:rPr lang="es-ES" sz="1600" dirty="0"/>
              <a:t>Desarrollo tecnológico, materiales y medio ambiente</a:t>
            </a:r>
            <a:r>
              <a:rPr lang="es-ES" sz="1600" b="0" dirty="0"/>
              <a:t>, propone una aproximación a los aspectos más relevantes de la nanociencia, el uso de biomateriales y los conflictos derivados de su explotación. Además, se exponen los aspectos más relevantes de los ODS 2030.</a:t>
            </a:r>
            <a:br>
              <a:rPr lang="es-ES" sz="1600" b="0" dirty="0"/>
            </a:br>
            <a:br>
              <a:rPr lang="es-ES" sz="1600" b="0" dirty="0"/>
            </a:br>
            <a:r>
              <a:rPr lang="es-ES" sz="1600" b="0" dirty="0"/>
              <a:t>E.  </a:t>
            </a:r>
            <a:r>
              <a:rPr lang="es-ES" sz="1600" dirty="0"/>
              <a:t>El universo </a:t>
            </a:r>
            <a:r>
              <a:rPr lang="es-ES" sz="1600" b="0" dirty="0"/>
              <a:t>aborda los aspectos principales de la astrofísica moderna.</a:t>
            </a:r>
            <a:br>
              <a:rPr lang="es-ES" sz="1600" b="0" dirty="0"/>
            </a:br>
            <a:br>
              <a:rPr lang="es-ES" sz="1600" b="0" dirty="0"/>
            </a:br>
            <a:r>
              <a:rPr lang="es-ES" sz="1600" b="0" dirty="0"/>
              <a:t>F. </a:t>
            </a:r>
            <a:r>
              <a:rPr lang="es-ES" sz="1600" dirty="0"/>
              <a:t>Proyecto de investigación</a:t>
            </a:r>
            <a:r>
              <a:rPr lang="es-ES" sz="1600" b="0" dirty="0"/>
              <a:t>, pretende desarrollar un proyecto competencial sobre algún tema de actualidad relacionado con los contenidos de la materia.</a:t>
            </a:r>
          </a:p>
        </p:txBody>
      </p:sp>
      <p:sp>
        <p:nvSpPr>
          <p:cNvPr id="4" name="Marcador de fecha 3">
            <a:extLst>
              <a:ext uri="{FF2B5EF4-FFF2-40B4-BE49-F238E27FC236}">
                <a16:creationId xmlns:a16="http://schemas.microsoft.com/office/drawing/2014/main" id="{4762FE15-0B30-F5CC-CF52-2347F11A1211}"/>
              </a:ext>
            </a:extLst>
          </p:cNvPr>
          <p:cNvSpPr>
            <a:spLocks noGrp="1"/>
          </p:cNvSpPr>
          <p:nvPr>
            <p:ph type="dt" sz="half" idx="10"/>
          </p:nvPr>
        </p:nvSpPr>
        <p:spPr/>
        <p:txBody>
          <a:bodyPr/>
          <a:lstStyle/>
          <a:p>
            <a:fld id="{79D44673-3D7D-4DA4-8694-3884C26BCA78}" type="datetime1">
              <a:rPr lang="en-US" smtClean="0"/>
              <a:t>3/23/2026</a:t>
            </a:fld>
            <a:endParaRPr lang="en-US"/>
          </a:p>
        </p:txBody>
      </p:sp>
      <p:sp>
        <p:nvSpPr>
          <p:cNvPr id="6" name="Marcador de número de diapositiva 5">
            <a:extLst>
              <a:ext uri="{FF2B5EF4-FFF2-40B4-BE49-F238E27FC236}">
                <a16:creationId xmlns:a16="http://schemas.microsoft.com/office/drawing/2014/main" id="{EF0D7DB2-E388-5EB4-CE5D-6414885E558E}"/>
              </a:ext>
            </a:extLst>
          </p:cNvPr>
          <p:cNvSpPr>
            <a:spLocks noGrp="1"/>
          </p:cNvSpPr>
          <p:nvPr>
            <p:ph type="sldNum" sz="quarter" idx="12"/>
          </p:nvPr>
        </p:nvSpPr>
        <p:spPr/>
        <p:txBody>
          <a:bodyPr/>
          <a:lstStyle/>
          <a:p>
            <a:fld id="{DFDF98CC-160E-494C-8C3C-8CDC5FA257DE}" type="slidenum">
              <a:rPr lang="en-US" smtClean="0"/>
              <a:t>6</a:t>
            </a:fld>
            <a:endParaRPr lang="en-US"/>
          </a:p>
        </p:txBody>
      </p:sp>
    </p:spTree>
    <p:extLst>
      <p:ext uri="{BB962C8B-B14F-4D97-AF65-F5344CB8AC3E}">
        <p14:creationId xmlns:p14="http://schemas.microsoft.com/office/powerpoint/2010/main" val="33569477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36237-3D72-0744-8393-DB72B3418519}"/>
              </a:ext>
            </a:extLst>
          </p:cNvPr>
          <p:cNvSpPr>
            <a:spLocks noGrp="1"/>
          </p:cNvSpPr>
          <p:nvPr>
            <p:ph type="title"/>
          </p:nvPr>
        </p:nvSpPr>
        <p:spPr>
          <a:xfrm>
            <a:off x="1664208" y="978408"/>
            <a:ext cx="8730622" cy="4870457"/>
          </a:xfrm>
        </p:spPr>
        <p:txBody>
          <a:bodyPr>
            <a:normAutofit fontScale="90000"/>
          </a:bodyPr>
          <a:lstStyle/>
          <a:p>
            <a:r>
              <a:rPr lang="es-ES" sz="2800" dirty="0"/>
              <a:t>TECNOLOGÍAS DE LA INFORMACIÓN Y LA COMUNICACIÓN</a:t>
            </a:r>
            <a:br>
              <a:rPr lang="es-ES" sz="2400" dirty="0"/>
            </a:br>
            <a:br>
              <a:rPr lang="es-ES" sz="2400" b="0" dirty="0"/>
            </a:br>
            <a:r>
              <a:rPr lang="es-ES" sz="2400" b="0" dirty="0"/>
              <a:t>A. </a:t>
            </a:r>
            <a:r>
              <a:rPr lang="es-ES" sz="2400" dirty="0"/>
              <a:t>Proyecto TIC</a:t>
            </a:r>
            <a:r>
              <a:rPr lang="es-ES" sz="2400" b="0" dirty="0"/>
              <a:t>. Publicación y difusión de contenidos: creación de elementos multimedia e interactivos con fines comunicativos y de optimización de la experiencia de usuario, susceptibles de ser alojados en soporte web.</a:t>
            </a:r>
            <a:br>
              <a:rPr lang="es-ES" sz="2400" b="0" dirty="0"/>
            </a:br>
            <a:br>
              <a:rPr lang="es-ES" sz="2400" b="0" dirty="0"/>
            </a:br>
            <a:r>
              <a:rPr lang="es-ES" sz="2400" b="0" dirty="0"/>
              <a:t>B. </a:t>
            </a:r>
            <a:r>
              <a:rPr lang="es-ES" sz="2400" dirty="0"/>
              <a:t>Digitalización del entorno personal de aprendizaje</a:t>
            </a:r>
            <a:r>
              <a:rPr lang="es-ES" sz="2400" b="0" dirty="0"/>
              <a:t>: creación de contenidos usando recursos digitales que contribuyan, además, a la interlocución en estos entornos.</a:t>
            </a:r>
            <a:br>
              <a:rPr lang="es-ES" sz="2400" b="0" dirty="0"/>
            </a:br>
            <a:br>
              <a:rPr lang="es-ES" sz="2400" b="0" dirty="0"/>
            </a:br>
            <a:r>
              <a:rPr lang="es-ES" sz="2400" b="0" dirty="0"/>
              <a:t>C</a:t>
            </a:r>
            <a:r>
              <a:rPr lang="es-ES" sz="2400" dirty="0"/>
              <a:t>. Programación</a:t>
            </a:r>
            <a:r>
              <a:rPr lang="es-ES" sz="2400" b="0" dirty="0"/>
              <a:t>: relacionado con la creación de aplicaciones para todo tipo de dispositivos digitales. </a:t>
            </a:r>
          </a:p>
        </p:txBody>
      </p:sp>
      <p:sp>
        <p:nvSpPr>
          <p:cNvPr id="3" name="Marcador de fecha 2">
            <a:extLst>
              <a:ext uri="{FF2B5EF4-FFF2-40B4-BE49-F238E27FC236}">
                <a16:creationId xmlns:a16="http://schemas.microsoft.com/office/drawing/2014/main" id="{F617A1FA-96EB-43B1-4037-6E1B2AD5973B}"/>
              </a:ext>
            </a:extLst>
          </p:cNvPr>
          <p:cNvSpPr>
            <a:spLocks noGrp="1"/>
          </p:cNvSpPr>
          <p:nvPr>
            <p:ph type="dt" sz="half" idx="10"/>
          </p:nvPr>
        </p:nvSpPr>
        <p:spPr/>
        <p:txBody>
          <a:bodyPr/>
          <a:lstStyle/>
          <a:p>
            <a:fld id="{F2ED5603-DD09-4201-9B85-01E017332964}" type="datetime1">
              <a:rPr lang="en-US" smtClean="0"/>
              <a:t>3/23/2026</a:t>
            </a:fld>
            <a:endParaRPr lang="en-US"/>
          </a:p>
        </p:txBody>
      </p:sp>
      <p:sp>
        <p:nvSpPr>
          <p:cNvPr id="5" name="Marcador de número de diapositiva 4">
            <a:extLst>
              <a:ext uri="{FF2B5EF4-FFF2-40B4-BE49-F238E27FC236}">
                <a16:creationId xmlns:a16="http://schemas.microsoft.com/office/drawing/2014/main" id="{5F71EECB-AE4B-76CD-813A-E751BD209B14}"/>
              </a:ext>
            </a:extLst>
          </p:cNvPr>
          <p:cNvSpPr>
            <a:spLocks noGrp="1"/>
          </p:cNvSpPr>
          <p:nvPr>
            <p:ph type="sldNum" sz="quarter" idx="12"/>
          </p:nvPr>
        </p:nvSpPr>
        <p:spPr/>
        <p:txBody>
          <a:bodyPr/>
          <a:lstStyle/>
          <a:p>
            <a:fld id="{DFDF98CC-160E-494C-8C3C-8CDC5FA257DE}" type="slidenum">
              <a:rPr lang="en-US" smtClean="0"/>
              <a:t>7</a:t>
            </a:fld>
            <a:endParaRPr lang="en-US"/>
          </a:p>
        </p:txBody>
      </p:sp>
    </p:spTree>
    <p:extLst>
      <p:ext uri="{BB962C8B-B14F-4D97-AF65-F5344CB8AC3E}">
        <p14:creationId xmlns:p14="http://schemas.microsoft.com/office/powerpoint/2010/main" val="413409191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3AB242-33BD-EE00-F4B9-B1A170A06A4B}"/>
              </a:ext>
            </a:extLst>
          </p:cNvPr>
          <p:cNvSpPr>
            <a:spLocks noGrp="1"/>
          </p:cNvSpPr>
          <p:nvPr>
            <p:ph type="title"/>
          </p:nvPr>
        </p:nvSpPr>
        <p:spPr>
          <a:xfrm>
            <a:off x="517869" y="978408"/>
            <a:ext cx="10472183" cy="4870457"/>
          </a:xfrm>
        </p:spPr>
        <p:txBody>
          <a:bodyPr>
            <a:normAutofit/>
          </a:bodyPr>
          <a:lstStyle/>
          <a:p>
            <a:pPr algn="ctr"/>
            <a:r>
              <a:rPr lang="es-ES" sz="2800" dirty="0"/>
              <a:t>Religión</a:t>
            </a:r>
            <a:br>
              <a:rPr lang="es-ES" sz="2800" dirty="0"/>
            </a:br>
            <a:br>
              <a:rPr lang="es-ES" dirty="0"/>
            </a:br>
            <a:r>
              <a:rPr lang="es-ES" sz="1800" b="0" dirty="0"/>
              <a:t>En el punto 5 de la disposición adicional primera del Real Decreto 243/2022, de 5 de abril, por el que se establecen las enseñanzas mínimas de Bachillerato se indica en relación con la asignatura de Religión:</a:t>
            </a:r>
            <a:br>
              <a:rPr lang="es-ES" sz="1800" b="0" dirty="0"/>
            </a:br>
            <a:br>
              <a:rPr lang="es-ES" sz="1800" dirty="0"/>
            </a:br>
            <a:r>
              <a:rPr lang="es-ES" sz="1800" dirty="0"/>
              <a:t>“Con el fin de garantizar el principio de igualdad y la libre concurrencia, </a:t>
            </a:r>
            <a:br>
              <a:rPr lang="es-ES" sz="1800" dirty="0"/>
            </a:br>
            <a:r>
              <a:rPr lang="es-ES" sz="1800" dirty="0"/>
              <a:t>las calificaciones que se hubieran obtenido en la evaluación </a:t>
            </a:r>
            <a:br>
              <a:rPr lang="es-ES" sz="1800" dirty="0"/>
            </a:br>
            <a:r>
              <a:rPr lang="es-ES" sz="1800" dirty="0"/>
              <a:t>de las enseñanzas de religión no se computarán </a:t>
            </a:r>
            <a:br>
              <a:rPr lang="es-ES" sz="1800" dirty="0"/>
            </a:br>
            <a:r>
              <a:rPr lang="es-ES" sz="1800" dirty="0"/>
              <a:t>en la obtención de la nota media a efectos de acceso </a:t>
            </a:r>
            <a:br>
              <a:rPr lang="es-ES" sz="1800" dirty="0"/>
            </a:br>
            <a:r>
              <a:rPr lang="es-ES" sz="1800" dirty="0"/>
              <a:t>a otros estudios ni en las convocatorias </a:t>
            </a:r>
            <a:br>
              <a:rPr lang="es-ES" sz="1800" dirty="0"/>
            </a:br>
            <a:r>
              <a:rPr lang="es-ES" sz="1800" dirty="0"/>
              <a:t>para la obtención de becas y ayudas al estudio </a:t>
            </a:r>
            <a:br>
              <a:rPr lang="es-ES" sz="1800" dirty="0"/>
            </a:br>
            <a:r>
              <a:rPr lang="es-ES" sz="1800" dirty="0"/>
              <a:t>en que deban entrar en concurrencia</a:t>
            </a:r>
            <a:br>
              <a:rPr lang="es-ES" sz="1800" dirty="0"/>
            </a:br>
            <a:r>
              <a:rPr lang="es-ES" sz="1800" dirty="0"/>
              <a:t> los expedientes académicos.”</a:t>
            </a:r>
          </a:p>
        </p:txBody>
      </p:sp>
      <p:sp>
        <p:nvSpPr>
          <p:cNvPr id="3" name="Marcador de fecha 2">
            <a:extLst>
              <a:ext uri="{FF2B5EF4-FFF2-40B4-BE49-F238E27FC236}">
                <a16:creationId xmlns:a16="http://schemas.microsoft.com/office/drawing/2014/main" id="{DFD35C21-D4C1-62F8-F28C-30FFBC441D98}"/>
              </a:ext>
            </a:extLst>
          </p:cNvPr>
          <p:cNvSpPr>
            <a:spLocks noGrp="1"/>
          </p:cNvSpPr>
          <p:nvPr>
            <p:ph type="dt" sz="half" idx="10"/>
          </p:nvPr>
        </p:nvSpPr>
        <p:spPr/>
        <p:txBody>
          <a:bodyPr/>
          <a:lstStyle/>
          <a:p>
            <a:fld id="{F2ED5603-DD09-4201-9B85-01E017332964}" type="datetime1">
              <a:rPr lang="en-US" smtClean="0"/>
              <a:t>3/23/2026</a:t>
            </a:fld>
            <a:endParaRPr lang="en-US"/>
          </a:p>
        </p:txBody>
      </p:sp>
      <p:sp>
        <p:nvSpPr>
          <p:cNvPr id="4" name="Marcador de pie de página 3">
            <a:extLst>
              <a:ext uri="{FF2B5EF4-FFF2-40B4-BE49-F238E27FC236}">
                <a16:creationId xmlns:a16="http://schemas.microsoft.com/office/drawing/2014/main" id="{F161EBA5-70C6-FF5E-B5F9-1551416DCBD1}"/>
              </a:ext>
            </a:extLst>
          </p:cNvPr>
          <p:cNvSpPr>
            <a:spLocks noGrp="1"/>
          </p:cNvSpPr>
          <p:nvPr>
            <p:ph type="ftr" sz="quarter" idx="11"/>
          </p:nvPr>
        </p:nvSpPr>
        <p:spPr/>
        <p:txBody>
          <a:bodyPr/>
          <a:lstStyle/>
          <a:p>
            <a:r>
              <a:rPr lang="en-US"/>
              <a:t>Sample Footer Text</a:t>
            </a:r>
          </a:p>
        </p:txBody>
      </p:sp>
      <p:sp>
        <p:nvSpPr>
          <p:cNvPr id="5" name="Marcador de número de diapositiva 4">
            <a:extLst>
              <a:ext uri="{FF2B5EF4-FFF2-40B4-BE49-F238E27FC236}">
                <a16:creationId xmlns:a16="http://schemas.microsoft.com/office/drawing/2014/main" id="{67A19646-8182-9B7B-F938-289BDB709D30}"/>
              </a:ext>
            </a:extLst>
          </p:cNvPr>
          <p:cNvSpPr>
            <a:spLocks noGrp="1"/>
          </p:cNvSpPr>
          <p:nvPr>
            <p:ph type="sldNum" sz="quarter" idx="12"/>
          </p:nvPr>
        </p:nvSpPr>
        <p:spPr/>
        <p:txBody>
          <a:bodyPr/>
          <a:lstStyle/>
          <a:p>
            <a:fld id="{DFDF98CC-160E-494C-8C3C-8CDC5FA257DE}" type="slidenum">
              <a:rPr lang="en-US" smtClean="0"/>
              <a:t>8</a:t>
            </a:fld>
            <a:endParaRPr lang="en-US"/>
          </a:p>
        </p:txBody>
      </p:sp>
    </p:spTree>
    <p:extLst>
      <p:ext uri="{BB962C8B-B14F-4D97-AF65-F5344CB8AC3E}">
        <p14:creationId xmlns:p14="http://schemas.microsoft.com/office/powerpoint/2010/main" val="419305486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a:extLst>
              <a:ext uri="{FF2B5EF4-FFF2-40B4-BE49-F238E27FC236}">
                <a16:creationId xmlns:a16="http://schemas.microsoft.com/office/drawing/2014/main" id="{99614EAE-A79B-8D35-317F-BF844C054E38}"/>
              </a:ext>
            </a:extLst>
          </p:cNvPr>
          <p:cNvSpPr>
            <a:spLocks noGrp="1"/>
          </p:cNvSpPr>
          <p:nvPr>
            <p:ph type="ftr" sz="quarter" idx="11"/>
          </p:nvPr>
        </p:nvSpPr>
        <p:spPr>
          <a:xfrm>
            <a:off x="517870" y="97713"/>
            <a:ext cx="7483058" cy="365125"/>
          </a:xfrm>
        </p:spPr>
        <p:txBody>
          <a:bodyPr/>
          <a:lstStyle/>
          <a:p>
            <a:r>
              <a:rPr lang="en-US" sz="1800" dirty="0"/>
              <a:t>CICLO FORMATIVO DE GRADO MEDIO: ADMINISTRACIÓN DE EMPRESAS</a:t>
            </a:r>
          </a:p>
        </p:txBody>
      </p:sp>
      <p:sp>
        <p:nvSpPr>
          <p:cNvPr id="6" name="Marcador de número de diapositiva 5">
            <a:extLst>
              <a:ext uri="{FF2B5EF4-FFF2-40B4-BE49-F238E27FC236}">
                <a16:creationId xmlns:a16="http://schemas.microsoft.com/office/drawing/2014/main" id="{ACAACFF7-1827-A6D9-836C-90B6128A10DF}"/>
              </a:ext>
            </a:extLst>
          </p:cNvPr>
          <p:cNvSpPr>
            <a:spLocks noGrp="1"/>
          </p:cNvSpPr>
          <p:nvPr>
            <p:ph type="sldNum" sz="quarter" idx="12"/>
          </p:nvPr>
        </p:nvSpPr>
        <p:spPr/>
        <p:txBody>
          <a:bodyPr/>
          <a:lstStyle/>
          <a:p>
            <a:fld id="{DFDF98CC-160E-494C-8C3C-8CDC5FA257DE}" type="slidenum">
              <a:rPr lang="en-US" smtClean="0"/>
              <a:t>9</a:t>
            </a:fld>
            <a:endParaRPr lang="en-US"/>
          </a:p>
        </p:txBody>
      </p:sp>
      <p:graphicFrame>
        <p:nvGraphicFramePr>
          <p:cNvPr id="2" name="Tabla 1">
            <a:extLst>
              <a:ext uri="{FF2B5EF4-FFF2-40B4-BE49-F238E27FC236}">
                <a16:creationId xmlns:a16="http://schemas.microsoft.com/office/drawing/2014/main" id="{082DDA21-7B93-8995-FF63-2AD2883091E9}"/>
              </a:ext>
            </a:extLst>
          </p:cNvPr>
          <p:cNvGraphicFramePr>
            <a:graphicFrameLocks noGrp="1"/>
          </p:cNvGraphicFramePr>
          <p:nvPr>
            <p:extLst>
              <p:ext uri="{D42A27DB-BD31-4B8C-83A1-F6EECF244321}">
                <p14:modId xmlns:p14="http://schemas.microsoft.com/office/powerpoint/2010/main" val="1192999432"/>
              </p:ext>
            </p:extLst>
          </p:nvPr>
        </p:nvGraphicFramePr>
        <p:xfrm>
          <a:off x="1719072" y="1155940"/>
          <a:ext cx="8202168" cy="5257952"/>
        </p:xfrm>
        <a:graphic>
          <a:graphicData uri="http://schemas.openxmlformats.org/drawingml/2006/table">
            <a:tbl>
              <a:tblPr firstRow="1" firstCol="1" bandRow="1">
                <a:tableStyleId>{5C22544A-7EE6-4342-B048-85BDC9FD1C3A}</a:tableStyleId>
              </a:tblPr>
              <a:tblGrid>
                <a:gridCol w="735798">
                  <a:extLst>
                    <a:ext uri="{9D8B030D-6E8A-4147-A177-3AD203B41FA5}">
                      <a16:colId xmlns:a16="http://schemas.microsoft.com/office/drawing/2014/main" val="109754840"/>
                    </a:ext>
                  </a:extLst>
                </a:gridCol>
                <a:gridCol w="5837952">
                  <a:extLst>
                    <a:ext uri="{9D8B030D-6E8A-4147-A177-3AD203B41FA5}">
                      <a16:colId xmlns:a16="http://schemas.microsoft.com/office/drawing/2014/main" val="2707725679"/>
                    </a:ext>
                  </a:extLst>
                </a:gridCol>
                <a:gridCol w="1628418">
                  <a:extLst>
                    <a:ext uri="{9D8B030D-6E8A-4147-A177-3AD203B41FA5}">
                      <a16:colId xmlns:a16="http://schemas.microsoft.com/office/drawing/2014/main" val="1609127199"/>
                    </a:ext>
                  </a:extLst>
                </a:gridCol>
              </a:tblGrid>
              <a:tr h="782145">
                <a:tc gridSpan="3">
                  <a:txBody>
                    <a:bodyPr/>
                    <a:lstStyle/>
                    <a:p>
                      <a:pPr algn="ctr">
                        <a:lnSpc>
                          <a:spcPct val="107000"/>
                        </a:lnSpc>
                        <a:spcAft>
                          <a:spcPts val="800"/>
                        </a:spcAft>
                      </a:pPr>
                      <a:r>
                        <a:rPr lang="es-ES" sz="2000" kern="100" dirty="0">
                          <a:effectLst/>
                        </a:rPr>
                        <a:t>1º GRADO MEDIO GESTIÓN ADMINISTRATIVA</a:t>
                      </a:r>
                    </a:p>
                    <a:p>
                      <a:pPr>
                        <a:lnSpc>
                          <a:spcPct val="107000"/>
                        </a:lnSpc>
                        <a:spcAft>
                          <a:spcPts val="800"/>
                        </a:spcAft>
                      </a:pPr>
                      <a:r>
                        <a:rPr lang="es-ES" sz="2000" kern="100" dirty="0">
                          <a:effectLst/>
                        </a:rPr>
                        <a:t>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68503420"/>
                  </a:ext>
                </a:extLst>
              </a:tr>
              <a:tr h="250677">
                <a:tc>
                  <a:txBody>
                    <a:bodyPr/>
                    <a:lstStyle/>
                    <a:p>
                      <a:pPr>
                        <a:lnSpc>
                          <a:spcPct val="107000"/>
                        </a:lnSpc>
                        <a:spcAft>
                          <a:spcPts val="800"/>
                        </a:spcAft>
                      </a:pPr>
                      <a:r>
                        <a:rPr lang="es-ES" sz="1000" kern="100" dirty="0">
                          <a:effectLst/>
                        </a:rPr>
                        <a:t>0437</a:t>
                      </a:r>
                      <a:endParaRPr lang="es-E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COMUNICACIÓN EMPRESARIAL Y ATENCIÓN AL CLIENTE</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5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3874776112"/>
                  </a:ext>
                </a:extLst>
              </a:tr>
              <a:tr h="343735">
                <a:tc>
                  <a:txBody>
                    <a:bodyPr/>
                    <a:lstStyle/>
                    <a:p>
                      <a:pPr>
                        <a:lnSpc>
                          <a:spcPct val="107000"/>
                        </a:lnSpc>
                        <a:spcAft>
                          <a:spcPts val="800"/>
                        </a:spcAft>
                      </a:pPr>
                      <a:r>
                        <a:rPr lang="es-ES" sz="1000" kern="100">
                          <a:effectLst/>
                        </a:rPr>
                        <a:t>0438</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OPERACIONES ADMINISTRATIVAS DE COMPRA-VENTA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5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1287493047"/>
                  </a:ext>
                </a:extLst>
              </a:tr>
              <a:tr h="250677">
                <a:tc>
                  <a:txBody>
                    <a:bodyPr/>
                    <a:lstStyle/>
                    <a:p>
                      <a:pPr>
                        <a:lnSpc>
                          <a:spcPct val="107000"/>
                        </a:lnSpc>
                        <a:spcAft>
                          <a:spcPts val="800"/>
                        </a:spcAft>
                      </a:pPr>
                      <a:r>
                        <a:rPr lang="es-ES" sz="1000" kern="100">
                          <a:effectLst/>
                        </a:rPr>
                        <a:t>0440</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TRATAMIENTO INFORMÁTICO DE LA INFORMACIÓN</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7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3881076922"/>
                  </a:ext>
                </a:extLst>
              </a:tr>
              <a:tr h="250677">
                <a:tc>
                  <a:txBody>
                    <a:bodyPr/>
                    <a:lstStyle/>
                    <a:p>
                      <a:pPr>
                        <a:lnSpc>
                          <a:spcPct val="107000"/>
                        </a:lnSpc>
                        <a:spcAft>
                          <a:spcPts val="800"/>
                        </a:spcAft>
                      </a:pPr>
                      <a:r>
                        <a:rPr lang="es-ES" sz="1000" kern="100">
                          <a:effectLst/>
                        </a:rPr>
                        <a:t>0441</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TÉCNICA CONTABLE</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6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2412584293"/>
                  </a:ext>
                </a:extLst>
              </a:tr>
              <a:tr h="250677">
                <a:tc>
                  <a:txBody>
                    <a:bodyPr/>
                    <a:lstStyle/>
                    <a:p>
                      <a:pPr>
                        <a:lnSpc>
                          <a:spcPct val="107000"/>
                        </a:lnSpc>
                        <a:spcAft>
                          <a:spcPts val="800"/>
                        </a:spcAft>
                      </a:pPr>
                      <a:r>
                        <a:rPr lang="es-ES" sz="1000" kern="100">
                          <a:effectLst/>
                        </a:rPr>
                        <a:t>0156</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INGLÉS PROFESIONAL</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2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2357892913"/>
                  </a:ext>
                </a:extLst>
              </a:tr>
              <a:tr h="250677">
                <a:tc>
                  <a:txBody>
                    <a:bodyPr/>
                    <a:lstStyle/>
                    <a:p>
                      <a:pPr>
                        <a:lnSpc>
                          <a:spcPct val="107000"/>
                        </a:lnSpc>
                        <a:spcAft>
                          <a:spcPts val="800"/>
                        </a:spcAft>
                      </a:pPr>
                      <a:r>
                        <a:rPr lang="es-ES" sz="1000" kern="100">
                          <a:effectLst/>
                        </a:rPr>
                        <a:t>1709</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ITINERARIO PERSONAL PARA LA EMPLEABILIDAD I</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3 H</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3139742397"/>
                  </a:ext>
                </a:extLst>
              </a:tr>
              <a:tr h="993885">
                <a:tc>
                  <a:txBody>
                    <a:bodyPr/>
                    <a:lstStyle/>
                    <a:p>
                      <a:pPr>
                        <a:lnSpc>
                          <a:spcPct val="107000"/>
                        </a:lnSpc>
                        <a:spcAft>
                          <a:spcPts val="800"/>
                        </a:spcAft>
                      </a:pPr>
                      <a:r>
                        <a:rPr lang="es-ES" sz="1000" kern="100">
                          <a:effectLst/>
                        </a:rPr>
                        <a:t> </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CONVERSACIÓN EN LENGUA EXTRANJERA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a:effectLst/>
                        </a:rPr>
                        <a:t>34 H </a:t>
                      </a:r>
                    </a:p>
                    <a:p>
                      <a:pPr>
                        <a:lnSpc>
                          <a:spcPct val="107000"/>
                        </a:lnSpc>
                        <a:spcAft>
                          <a:spcPts val="800"/>
                        </a:spcAft>
                      </a:pPr>
                      <a:r>
                        <a:rPr lang="es-ES" sz="1800" kern="100">
                          <a:effectLst/>
                        </a:rPr>
                        <a:t>2 H </a:t>
                      </a:r>
                    </a:p>
                    <a:p>
                      <a:pPr>
                        <a:lnSpc>
                          <a:spcPct val="107000"/>
                        </a:lnSpc>
                        <a:spcAft>
                          <a:spcPts val="800"/>
                        </a:spcAft>
                      </a:pPr>
                      <a:r>
                        <a:rPr lang="es-ES" sz="1800" kern="100">
                          <a:effectLst/>
                        </a:rPr>
                        <a:t>(1ª TRIMESTRE)</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2590646293"/>
                  </a:ext>
                </a:extLst>
              </a:tr>
              <a:tr h="993885">
                <a:tc>
                  <a:txBody>
                    <a:bodyPr/>
                    <a:lstStyle/>
                    <a:p>
                      <a:pPr>
                        <a:lnSpc>
                          <a:spcPct val="107000"/>
                        </a:lnSpc>
                        <a:spcAft>
                          <a:spcPts val="800"/>
                        </a:spcAft>
                      </a:pPr>
                      <a:r>
                        <a:rPr lang="es-ES" sz="1000" kern="100">
                          <a:effectLst/>
                        </a:rPr>
                        <a:t> </a:t>
                      </a:r>
                      <a:endParaRPr lang="es-ES" sz="1000" kern="10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600" kern="100" dirty="0">
                          <a:effectLst/>
                        </a:rPr>
                        <a:t>HERRAMIENTAS PARA LA ELABORACIÓN DEL PROYECTO INTERMODULAR</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tc>
                  <a:txBody>
                    <a:bodyPr/>
                    <a:lstStyle/>
                    <a:p>
                      <a:pPr>
                        <a:lnSpc>
                          <a:spcPct val="107000"/>
                        </a:lnSpc>
                        <a:spcAft>
                          <a:spcPts val="800"/>
                        </a:spcAft>
                      </a:pPr>
                      <a:r>
                        <a:rPr lang="es-ES" sz="1800" kern="100" dirty="0">
                          <a:effectLst/>
                        </a:rPr>
                        <a:t>25 HORAS </a:t>
                      </a:r>
                    </a:p>
                    <a:p>
                      <a:pPr>
                        <a:lnSpc>
                          <a:spcPct val="107000"/>
                        </a:lnSpc>
                        <a:spcAft>
                          <a:spcPts val="800"/>
                        </a:spcAft>
                      </a:pPr>
                      <a:r>
                        <a:rPr lang="es-ES" sz="1800" kern="100" dirty="0">
                          <a:effectLst/>
                        </a:rPr>
                        <a:t>2 H </a:t>
                      </a:r>
                    </a:p>
                    <a:p>
                      <a:pPr>
                        <a:lnSpc>
                          <a:spcPct val="107000"/>
                        </a:lnSpc>
                        <a:spcAft>
                          <a:spcPts val="800"/>
                        </a:spcAft>
                      </a:pPr>
                      <a:r>
                        <a:rPr lang="es-ES" sz="1800" kern="100" dirty="0">
                          <a:effectLst/>
                        </a:rPr>
                        <a:t>(2º TRIMESTRE)</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845" marR="63845" marT="0" marB="0"/>
                </a:tc>
                <a:extLst>
                  <a:ext uri="{0D108BD9-81ED-4DB2-BD59-A6C34878D82A}">
                    <a16:rowId xmlns:a16="http://schemas.microsoft.com/office/drawing/2014/main" val="96691195"/>
                  </a:ext>
                </a:extLst>
              </a:tr>
            </a:tbl>
          </a:graphicData>
        </a:graphic>
      </p:graphicFrame>
    </p:spTree>
    <p:extLst>
      <p:ext uri="{BB962C8B-B14F-4D97-AF65-F5344CB8AC3E}">
        <p14:creationId xmlns:p14="http://schemas.microsoft.com/office/powerpoint/2010/main" val="7368031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ie de página 2">
            <a:extLst>
              <a:ext uri="{FF2B5EF4-FFF2-40B4-BE49-F238E27FC236}">
                <a16:creationId xmlns:a16="http://schemas.microsoft.com/office/drawing/2014/main" id="{87C3CE2B-A8D9-14B3-E9FA-9300ABB57602}"/>
              </a:ext>
            </a:extLst>
          </p:cNvPr>
          <p:cNvSpPr>
            <a:spLocks noGrp="1"/>
          </p:cNvSpPr>
          <p:nvPr>
            <p:ph type="ftr" sz="quarter" idx="11"/>
          </p:nvPr>
        </p:nvSpPr>
        <p:spPr/>
        <p:txBody>
          <a:bodyPr/>
          <a:lstStyle/>
          <a:p>
            <a:r>
              <a:rPr lang="en-US" sz="2000" b="1" dirty="0"/>
              <a:t>OTRAS OPCIONES</a:t>
            </a:r>
          </a:p>
        </p:txBody>
      </p:sp>
      <p:sp>
        <p:nvSpPr>
          <p:cNvPr id="4" name="Marcador de número de diapositiva 3">
            <a:extLst>
              <a:ext uri="{FF2B5EF4-FFF2-40B4-BE49-F238E27FC236}">
                <a16:creationId xmlns:a16="http://schemas.microsoft.com/office/drawing/2014/main" id="{01191977-8617-02C9-F773-5A2BB8ED6515}"/>
              </a:ext>
            </a:extLst>
          </p:cNvPr>
          <p:cNvSpPr>
            <a:spLocks noGrp="1"/>
          </p:cNvSpPr>
          <p:nvPr>
            <p:ph type="sldNum" sz="quarter" idx="12"/>
          </p:nvPr>
        </p:nvSpPr>
        <p:spPr/>
        <p:txBody>
          <a:bodyPr/>
          <a:lstStyle/>
          <a:p>
            <a:fld id="{DFDF98CC-160E-494C-8C3C-8CDC5FA257DE}" type="slidenum">
              <a:rPr lang="en-US" smtClean="0"/>
              <a:t>10</a:t>
            </a:fld>
            <a:endParaRPr lang="en-US"/>
          </a:p>
        </p:txBody>
      </p:sp>
      <p:graphicFrame>
        <p:nvGraphicFramePr>
          <p:cNvPr id="5" name="Tabla 4">
            <a:extLst>
              <a:ext uri="{FF2B5EF4-FFF2-40B4-BE49-F238E27FC236}">
                <a16:creationId xmlns:a16="http://schemas.microsoft.com/office/drawing/2014/main" id="{9FB2BACF-9D84-3537-8BF8-93EA9D2F13D6}"/>
              </a:ext>
            </a:extLst>
          </p:cNvPr>
          <p:cNvGraphicFramePr>
            <a:graphicFrameLocks noGrp="1"/>
          </p:cNvGraphicFramePr>
          <p:nvPr>
            <p:extLst>
              <p:ext uri="{D42A27DB-BD31-4B8C-83A1-F6EECF244321}">
                <p14:modId xmlns:p14="http://schemas.microsoft.com/office/powerpoint/2010/main" val="434934959"/>
              </p:ext>
            </p:extLst>
          </p:nvPr>
        </p:nvGraphicFramePr>
        <p:xfrm>
          <a:off x="541130" y="861391"/>
          <a:ext cx="6059498" cy="3237089"/>
        </p:xfrm>
        <a:graphic>
          <a:graphicData uri="http://schemas.openxmlformats.org/drawingml/2006/table">
            <a:tbl>
              <a:tblPr firstRow="1" bandRow="1">
                <a:tableStyleId>{5C22544A-7EE6-4342-B048-85BDC9FD1C3A}</a:tableStyleId>
              </a:tblPr>
              <a:tblGrid>
                <a:gridCol w="6059498">
                  <a:extLst>
                    <a:ext uri="{9D8B030D-6E8A-4147-A177-3AD203B41FA5}">
                      <a16:colId xmlns:a16="http://schemas.microsoft.com/office/drawing/2014/main" val="3190194736"/>
                    </a:ext>
                  </a:extLst>
                </a:gridCol>
              </a:tblGrid>
              <a:tr h="1053216">
                <a:tc>
                  <a:txBody>
                    <a:bodyPr/>
                    <a:lstStyle/>
                    <a:p>
                      <a:r>
                        <a:rPr lang="es-ES" b="0" dirty="0">
                          <a:solidFill>
                            <a:schemeClr val="tx1"/>
                          </a:solidFill>
                        </a:rPr>
                        <a:t>BACHILLERATO DE ARTES </a:t>
                      </a:r>
                    </a:p>
                    <a:p>
                      <a:pPr lvl="0">
                        <a:buNone/>
                      </a:pPr>
                      <a:r>
                        <a:rPr lang="es-ES" b="0" dirty="0">
                          <a:solidFill>
                            <a:schemeClr val="tx1"/>
                          </a:solidFill>
                        </a:rPr>
                        <a:t>(IES DELICIAS Y ESCUELA DE ARTE DE VALLADOLID)</a:t>
                      </a:r>
                    </a:p>
                  </a:txBody>
                  <a:tcPr>
                    <a:solidFill>
                      <a:schemeClr val="accent1">
                        <a:lumMod val="20000"/>
                        <a:lumOff val="80000"/>
                      </a:schemeClr>
                    </a:solidFill>
                  </a:tcPr>
                </a:tc>
                <a:extLst>
                  <a:ext uri="{0D108BD9-81ED-4DB2-BD59-A6C34878D82A}">
                    <a16:rowId xmlns:a16="http://schemas.microsoft.com/office/drawing/2014/main" val="1021710822"/>
                  </a:ext>
                </a:extLst>
              </a:tr>
              <a:tr h="1053216">
                <a:tc>
                  <a:txBody>
                    <a:bodyPr/>
                    <a:lstStyle/>
                    <a:p>
                      <a:r>
                        <a:rPr lang="es-ES" dirty="0"/>
                        <a:t>BACHILLERATO GENERAL</a:t>
                      </a:r>
                    </a:p>
                    <a:p>
                      <a:pPr lvl="0">
                        <a:buNone/>
                      </a:pPr>
                      <a:r>
                        <a:rPr lang="es-ES" dirty="0"/>
                        <a:t>(IES ARCA REAL E IES ALEJANDRÍA (TORDESILLAS))</a:t>
                      </a:r>
                    </a:p>
                  </a:txBody>
                  <a:tcPr/>
                </a:tc>
                <a:extLst>
                  <a:ext uri="{0D108BD9-81ED-4DB2-BD59-A6C34878D82A}">
                    <a16:rowId xmlns:a16="http://schemas.microsoft.com/office/drawing/2014/main" val="817485265"/>
                  </a:ext>
                </a:extLst>
              </a:tr>
              <a:tr h="1130657">
                <a:tc>
                  <a:txBody>
                    <a:bodyPr/>
                    <a:lstStyle/>
                    <a:p>
                      <a:r>
                        <a:rPr lang="es-ES" dirty="0"/>
                        <a:t>CICLOS FORMATIVOS DE GRADO MEDIO</a:t>
                      </a:r>
                    </a:p>
                  </a:txBody>
                  <a:tcPr/>
                </a:tc>
                <a:extLst>
                  <a:ext uri="{0D108BD9-81ED-4DB2-BD59-A6C34878D82A}">
                    <a16:rowId xmlns:a16="http://schemas.microsoft.com/office/drawing/2014/main" val="3832929309"/>
                  </a:ext>
                </a:extLst>
              </a:tr>
            </a:tbl>
          </a:graphicData>
        </a:graphic>
      </p:graphicFrame>
    </p:spTree>
    <p:extLst>
      <p:ext uri="{BB962C8B-B14F-4D97-AF65-F5344CB8AC3E}">
        <p14:creationId xmlns:p14="http://schemas.microsoft.com/office/powerpoint/2010/main" val="33964109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86EBB795D42624DAF9A975D737ED51E" ma:contentTypeVersion="18" ma:contentTypeDescription="Crear nuevo documento." ma:contentTypeScope="" ma:versionID="3a6a552752fb33dd4a99aa5168a211b9">
  <xsd:schema xmlns:xsd="http://www.w3.org/2001/XMLSchema" xmlns:xs="http://www.w3.org/2001/XMLSchema" xmlns:p="http://schemas.microsoft.com/office/2006/metadata/properties" xmlns:ns2="a1eb65a8-84ef-4321-96a6-212c93b5bc8f" xmlns:ns3="282780f1-44d0-43a5-9b71-054408965482" targetNamespace="http://schemas.microsoft.com/office/2006/metadata/properties" ma:root="true" ma:fieldsID="156e219039133aea39bbf538a58c26e8" ns2:_="" ns3:_="">
    <xsd:import namespace="a1eb65a8-84ef-4321-96a6-212c93b5bc8f"/>
    <xsd:import namespace="282780f1-44d0-43a5-9b71-05440896548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eb65a8-84ef-4321-96a6-212c93b5bc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2780f1-44d0-43a5-9b71-054408965482"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10ce9583-480f-41d6-bdb7-dd9cdd1c0c2d}" ma:internalName="TaxCatchAll" ma:showField="CatchAllData" ma:web="282780f1-44d0-43a5-9b71-0544089654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82780f1-44d0-43a5-9b71-054408965482" xsi:nil="true"/>
    <MediaServiceKeyPoints xmlns="a1eb65a8-84ef-4321-96a6-212c93b5bc8f" xsi:nil="true"/>
    <lcf76f155ced4ddcb4097134ff3c332f xmlns="a1eb65a8-84ef-4321-96a6-212c93b5bc8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6725BD-A1E9-493C-8D32-21BAB7B1E3BB}"/>
</file>

<file path=customXml/itemProps2.xml><?xml version="1.0" encoding="utf-8"?>
<ds:datastoreItem xmlns:ds="http://schemas.openxmlformats.org/officeDocument/2006/customXml" ds:itemID="{3C239BB0-53B8-40A5-8BB9-15D2ED1AEBC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BA7C683C-DA35-4A0E-ADD0-CC297892D8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146</TotalTime>
  <Words>729</Words>
  <Application>Microsoft Office PowerPoint</Application>
  <PresentationFormat>Panorámica</PresentationFormat>
  <Paragraphs>113</Paragraphs>
  <Slides>10</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Aptos</vt:lpstr>
      <vt:lpstr>Arial</vt:lpstr>
      <vt:lpstr>Calibri</vt:lpstr>
      <vt:lpstr>Calibri Light</vt:lpstr>
      <vt:lpstr>Century Gothic</vt:lpstr>
      <vt:lpstr>Wingdings 3</vt:lpstr>
      <vt:lpstr>Espiral</vt:lpstr>
      <vt:lpstr>OFERTA ACADÉMICA BACHILLERATO Y CICLO FORMATIVO</vt:lpstr>
      <vt:lpstr>Presentación de PowerPoint</vt:lpstr>
      <vt:lpstr>MATERIAS ESPECÍFICAS MODALIDAD</vt:lpstr>
      <vt:lpstr>MATERIAS ESPECÍFICAS MODALIDAD</vt:lpstr>
      <vt:lpstr>MATERIAS OPTATIVAS   PARA IMPARTIR LAS OPTATIVAS TIENE QUE HABER UN MÍNIMO DE 7 ALUMNOS MATRICULADOS. </vt:lpstr>
      <vt:lpstr>Cultura Científica  A. Ciencia y sociedad, se analizan las particularidades del trabajo de investigación en el ámbito científico, así como sus factores condicionantes y las repercusiones sobre la sociedad de los avances en este campo.  B. Biomedicina y calidad de vida, se articula en torno al estudio de las diferentes disciplinas médicas englosadas dentro de los sistemas sanitarios. Asimismo, se analizan los principales tipos de enfermedades infecto-contagiosas y no transmisibles.   C. Revolución genética desarrolla el análisis crítico y con perspectiva ética de las técnicas de manipulación genética y aplicaciones de la Biotecnología.  D. Desarrollo tecnológico, materiales y medio ambiente, propone una aproximación a los aspectos más relevantes de la nanociencia, el uso de biomateriales y los conflictos derivados de su explotación. Además, se exponen los aspectos más relevantes de los ODS 2030.  E.  El universo aborda los aspectos principales de la astrofísica moderna.  F. Proyecto de investigación, pretende desarrollar un proyecto competencial sobre algún tema de actualidad relacionado con los contenidos de la materia.</vt:lpstr>
      <vt:lpstr>TECNOLOGÍAS DE LA INFORMACIÓN Y LA COMUNICACIÓN  A. Proyecto TIC. Publicación y difusión de contenidos: creación de elementos multimedia e interactivos con fines comunicativos y de optimización de la experiencia de usuario, susceptibles de ser alojados en soporte web.  B. Digitalización del entorno personal de aprendizaje: creación de contenidos usando recursos digitales que contribuyan, además, a la interlocución en estos entornos.  C. Programación: relacionado con la creación de aplicaciones para todo tipo de dispositivos digitales. </vt:lpstr>
      <vt:lpstr>Religión  En el punto 5 de la disposición adicional primera del Real Decreto 243/2022, de 5 de abril, por el que se establecen las enseñanzas mínimas de Bachillerato se indica en relación con la asignatura de Religión:  “Con el fin de garantizar el principio de igualdad y la libre concurrencia,  las calificaciones que se hubieran obtenido en la evaluación  de las enseñanzas de religión no se computarán  en la obtención de la nota media a efectos de acceso  a otros estudios ni en las convocatorias  para la obtención de becas y ayudas al estudio  en que deban entrar en concurrencia  los expedientes académicos.”</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Adela Alfageme Álvarez</dc:creator>
  <cp:lastModifiedBy>M. DOLORES ADE ALFAGEME ALVAREZ</cp:lastModifiedBy>
  <cp:revision>275</cp:revision>
  <dcterms:created xsi:type="dcterms:W3CDTF">2024-04-10T06:33:20Z</dcterms:created>
  <dcterms:modified xsi:type="dcterms:W3CDTF">2026-03-23T18:15:37Z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0x010100686EBB795D42624DAF9A975D737ED51E</vt:lpwstr>
  </property>
</Properties>
</file>